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8" r:id="rId6"/>
    <p:sldId id="259" r:id="rId7"/>
    <p:sldId id="260" r:id="rId8"/>
    <p:sldId id="261" r:id="rId9"/>
    <p:sldId id="262" r:id="rId10"/>
    <p:sldId id="264" r:id="rId11"/>
    <p:sldId id="263" r:id="rId12"/>
    <p:sldId id="265" r:id="rId13"/>
    <p:sldId id="266" r:id="rId14"/>
    <p:sldId id="267" r:id="rId15"/>
    <p:sldId id="268" r:id="rId16"/>
    <p:sldId id="269" r:id="rId17"/>
    <p:sldId id="270" r:id="rId18"/>
    <p:sldId id="297" r:id="rId19"/>
    <p:sldId id="295" r:id="rId20"/>
    <p:sldId id="296" r:id="rId21"/>
    <p:sldId id="271" r:id="rId22"/>
    <p:sldId id="272" r:id="rId23"/>
    <p:sldId id="273" r:id="rId24"/>
    <p:sldId id="275" r:id="rId25"/>
    <p:sldId id="274" r:id="rId26"/>
    <p:sldId id="276" r:id="rId27"/>
    <p:sldId id="277" r:id="rId28"/>
    <p:sldId id="278" r:id="rId29"/>
    <p:sldId id="279" r:id="rId30"/>
    <p:sldId id="280" r:id="rId31"/>
    <p:sldId id="284" r:id="rId32"/>
    <p:sldId id="282" r:id="rId33"/>
    <p:sldId id="285" r:id="rId34"/>
    <p:sldId id="290" r:id="rId35"/>
    <p:sldId id="286" r:id="rId36"/>
    <p:sldId id="291" r:id="rId37"/>
    <p:sldId id="287" r:id="rId38"/>
    <p:sldId id="292" r:id="rId39"/>
    <p:sldId id="288" r:id="rId40"/>
    <p:sldId id="294" r:id="rId41"/>
    <p:sldId id="289" r:id="rId42"/>
    <p:sldId id="29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6" d="100"/>
          <a:sy n="76" d="100"/>
        </p:scale>
        <p:origin x="18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5/7/2024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5/7/2024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5/7/2024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5/7/2024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5/7/2024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5/7/2024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5/7/2024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5/7/2024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5/7/2024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5/7/2024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5/7/2024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5/7/2024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AEC COURSE PROJECT</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8"/>
            <a:ext cx="6269347" cy="1946175"/>
          </a:xfrm>
        </p:spPr>
        <p:txBody>
          <a:bodyPr>
            <a:normAutofit/>
          </a:bodyPr>
          <a:lstStyle/>
          <a:p>
            <a:r>
              <a:rPr lang="en-US" dirty="0">
                <a:solidFill>
                  <a:schemeClr val="tx1">
                    <a:lumMod val="85000"/>
                    <a:lumOff val="15000"/>
                  </a:schemeClr>
                </a:solidFill>
              </a:rPr>
              <a:t>QUADRATURE DOWN CONVERTER</a:t>
            </a:r>
          </a:p>
          <a:p>
            <a:r>
              <a:rPr lang="en-US" dirty="0">
                <a:solidFill>
                  <a:schemeClr val="tx1">
                    <a:lumMod val="85000"/>
                    <a:lumOff val="15000"/>
                  </a:schemeClr>
                </a:solidFill>
              </a:rPr>
              <a:t>GARIMA MITTAL</a:t>
            </a:r>
          </a:p>
          <a:p>
            <a:r>
              <a:rPr lang="en-US" sz="2400" dirty="0">
                <a:solidFill>
                  <a:schemeClr val="tx1">
                    <a:lumMod val="85000"/>
                    <a:lumOff val="15000"/>
                  </a:schemeClr>
                </a:solidFill>
              </a:rPr>
              <a:t>HARSHITA KUMARI</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C5A1CA-404E-BF6A-95F7-625C101A590A}"/>
              </a:ext>
            </a:extLst>
          </p:cNvPr>
          <p:cNvSpPr>
            <a:spLocks noGrp="1"/>
          </p:cNvSpPr>
          <p:nvPr>
            <p:ph type="title"/>
          </p:nvPr>
        </p:nvSpPr>
        <p:spPr/>
        <p:txBody>
          <a:bodyPr/>
          <a:lstStyle/>
          <a:p>
            <a:r>
              <a:rPr lang="en-US" sz="2400" dirty="0"/>
              <a:t>Frequency response (output magnitude vs frequency) from AC analysis:</a:t>
            </a:r>
            <a:endParaRPr lang="en-IN" sz="2400" dirty="0"/>
          </a:p>
        </p:txBody>
      </p:sp>
      <p:sp>
        <p:nvSpPr>
          <p:cNvPr id="4" name="Text Placeholder 3">
            <a:extLst>
              <a:ext uri="{FF2B5EF4-FFF2-40B4-BE49-F238E27FC236}">
                <a16:creationId xmlns:a16="http://schemas.microsoft.com/office/drawing/2014/main" id="{33533FD8-660E-5EB1-3C97-A6342AD1C191}"/>
              </a:ext>
            </a:extLst>
          </p:cNvPr>
          <p:cNvSpPr>
            <a:spLocks noGrp="1"/>
          </p:cNvSpPr>
          <p:nvPr>
            <p:ph type="body" sz="half" idx="2"/>
          </p:nvPr>
        </p:nvSpPr>
        <p:spPr/>
        <p:txBody>
          <a:bodyPr/>
          <a:lstStyle/>
          <a:p>
            <a:endParaRPr lang="en-IN"/>
          </a:p>
        </p:txBody>
      </p:sp>
      <p:sp>
        <p:nvSpPr>
          <p:cNvPr id="2" name="Picture Placeholder 1">
            <a:extLst>
              <a:ext uri="{FF2B5EF4-FFF2-40B4-BE49-F238E27FC236}">
                <a16:creationId xmlns:a16="http://schemas.microsoft.com/office/drawing/2014/main" id="{F5C939F7-1EC3-5E98-BEC5-2DD1E17528E4}"/>
              </a:ext>
            </a:extLst>
          </p:cNvPr>
          <p:cNvSpPr>
            <a:spLocks noGrp="1"/>
          </p:cNvSpPr>
          <p:nvPr>
            <p:ph type="pic" idx="1"/>
          </p:nvPr>
        </p:nvSpPr>
        <p:spPr/>
      </p:sp>
      <p:pic>
        <p:nvPicPr>
          <p:cNvPr id="5122" name="Picture 2">
            <a:extLst>
              <a:ext uri="{FF2B5EF4-FFF2-40B4-BE49-F238E27FC236}">
                <a16:creationId xmlns:a16="http://schemas.microsoft.com/office/drawing/2014/main" id="{55AC59F7-035F-91EC-22AE-CDE5F7BB2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4750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29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C5A1CA-404E-BF6A-95F7-625C101A590A}"/>
              </a:ext>
            </a:extLst>
          </p:cNvPr>
          <p:cNvSpPr>
            <a:spLocks noGrp="1"/>
          </p:cNvSpPr>
          <p:nvPr>
            <p:ph type="title"/>
          </p:nvPr>
        </p:nvSpPr>
        <p:spPr/>
        <p:txBody>
          <a:bodyPr/>
          <a:lstStyle/>
          <a:p>
            <a:r>
              <a:rPr lang="en-US" sz="2400" dirty="0"/>
              <a:t>-3dB cutoff frequency:</a:t>
            </a:r>
            <a:endParaRPr lang="en-IN" sz="2400" dirty="0"/>
          </a:p>
        </p:txBody>
      </p:sp>
      <p:sp>
        <p:nvSpPr>
          <p:cNvPr id="4" name="Text Placeholder 3">
            <a:extLst>
              <a:ext uri="{FF2B5EF4-FFF2-40B4-BE49-F238E27FC236}">
                <a16:creationId xmlns:a16="http://schemas.microsoft.com/office/drawing/2014/main" id="{33533FD8-660E-5EB1-3C97-A6342AD1C191}"/>
              </a:ext>
            </a:extLst>
          </p:cNvPr>
          <p:cNvSpPr>
            <a:spLocks noGrp="1"/>
          </p:cNvSpPr>
          <p:nvPr>
            <p:ph type="body" sz="half" idx="2"/>
          </p:nvPr>
        </p:nvSpPr>
        <p:spPr/>
        <p:txBody>
          <a:bodyPr/>
          <a:lstStyle/>
          <a:p>
            <a:endParaRPr lang="en-IN"/>
          </a:p>
        </p:txBody>
      </p:sp>
      <p:sp>
        <p:nvSpPr>
          <p:cNvPr id="2" name="Picture Placeholder 1">
            <a:extLst>
              <a:ext uri="{FF2B5EF4-FFF2-40B4-BE49-F238E27FC236}">
                <a16:creationId xmlns:a16="http://schemas.microsoft.com/office/drawing/2014/main" id="{F5C939F7-1EC3-5E98-BEC5-2DD1E17528E4}"/>
              </a:ext>
            </a:extLst>
          </p:cNvPr>
          <p:cNvSpPr>
            <a:spLocks noGrp="1"/>
          </p:cNvSpPr>
          <p:nvPr>
            <p:ph type="pic" idx="1"/>
          </p:nvPr>
        </p:nvSpPr>
        <p:spPr/>
      </p:sp>
      <p:pic>
        <p:nvPicPr>
          <p:cNvPr id="6146" name="Picture 2">
            <a:extLst>
              <a:ext uri="{FF2B5EF4-FFF2-40B4-BE49-F238E27FC236}">
                <a16:creationId xmlns:a16="http://schemas.microsoft.com/office/drawing/2014/main" id="{8DB936FA-5751-7514-49AF-171AC0BA3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 y="-109330"/>
            <a:ext cx="12192000" cy="4736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791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C5A1CA-404E-BF6A-95F7-625C101A590A}"/>
              </a:ext>
            </a:extLst>
          </p:cNvPr>
          <p:cNvSpPr>
            <a:spLocks noGrp="1"/>
          </p:cNvSpPr>
          <p:nvPr>
            <p:ph type="title"/>
          </p:nvPr>
        </p:nvSpPr>
        <p:spPr>
          <a:xfrm>
            <a:off x="1096898" y="4836284"/>
            <a:ext cx="10113645" cy="743682"/>
          </a:xfrm>
        </p:spPr>
        <p:txBody>
          <a:bodyPr/>
          <a:lstStyle/>
          <a:p>
            <a:r>
              <a:rPr lang="nb-NO" sz="2400" dirty="0"/>
              <a:t>Transient response for 1 kHz signal:</a:t>
            </a:r>
            <a:endParaRPr lang="en-IN" sz="2400" dirty="0"/>
          </a:p>
        </p:txBody>
      </p:sp>
      <p:sp>
        <p:nvSpPr>
          <p:cNvPr id="4" name="Text Placeholder 3">
            <a:extLst>
              <a:ext uri="{FF2B5EF4-FFF2-40B4-BE49-F238E27FC236}">
                <a16:creationId xmlns:a16="http://schemas.microsoft.com/office/drawing/2014/main" id="{33533FD8-660E-5EB1-3C97-A6342AD1C191}"/>
              </a:ext>
            </a:extLst>
          </p:cNvPr>
          <p:cNvSpPr>
            <a:spLocks noGrp="1"/>
          </p:cNvSpPr>
          <p:nvPr>
            <p:ph type="body" sz="half" idx="2"/>
          </p:nvPr>
        </p:nvSpPr>
        <p:spPr/>
        <p:txBody>
          <a:bodyPr/>
          <a:lstStyle/>
          <a:p>
            <a:endParaRPr lang="en-IN" dirty="0"/>
          </a:p>
        </p:txBody>
      </p:sp>
      <p:sp>
        <p:nvSpPr>
          <p:cNvPr id="2" name="Picture Placeholder 1">
            <a:extLst>
              <a:ext uri="{FF2B5EF4-FFF2-40B4-BE49-F238E27FC236}">
                <a16:creationId xmlns:a16="http://schemas.microsoft.com/office/drawing/2014/main" id="{F5C939F7-1EC3-5E98-BEC5-2DD1E17528E4}"/>
              </a:ext>
            </a:extLst>
          </p:cNvPr>
          <p:cNvSpPr>
            <a:spLocks noGrp="1"/>
          </p:cNvSpPr>
          <p:nvPr>
            <p:ph type="pic" idx="1"/>
          </p:nvPr>
        </p:nvSpPr>
        <p:spPr/>
      </p:sp>
      <p:pic>
        <p:nvPicPr>
          <p:cNvPr id="7170" name="Picture 2" descr="Inserting image...">
            <a:extLst>
              <a:ext uri="{FF2B5EF4-FFF2-40B4-BE49-F238E27FC236}">
                <a16:creationId xmlns:a16="http://schemas.microsoft.com/office/drawing/2014/main" id="{95359443-70CC-C9CC-6BE4-C1FB487CA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 y="0"/>
            <a:ext cx="12192000" cy="4713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342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C5A1CA-404E-BF6A-95F7-625C101A590A}"/>
              </a:ext>
            </a:extLst>
          </p:cNvPr>
          <p:cNvSpPr>
            <a:spLocks noGrp="1"/>
          </p:cNvSpPr>
          <p:nvPr>
            <p:ph type="title"/>
          </p:nvPr>
        </p:nvSpPr>
        <p:spPr>
          <a:xfrm>
            <a:off x="1096898" y="4893365"/>
            <a:ext cx="10113645" cy="743682"/>
          </a:xfrm>
        </p:spPr>
        <p:txBody>
          <a:bodyPr/>
          <a:lstStyle/>
          <a:p>
            <a:r>
              <a:rPr lang="nb-NO" sz="2400" dirty="0"/>
              <a:t>Transient response for 10 kHz signal:</a:t>
            </a:r>
            <a:endParaRPr lang="en-IN" sz="2400" dirty="0"/>
          </a:p>
        </p:txBody>
      </p:sp>
      <p:sp>
        <p:nvSpPr>
          <p:cNvPr id="4" name="Text Placeholder 3">
            <a:extLst>
              <a:ext uri="{FF2B5EF4-FFF2-40B4-BE49-F238E27FC236}">
                <a16:creationId xmlns:a16="http://schemas.microsoft.com/office/drawing/2014/main" id="{33533FD8-660E-5EB1-3C97-A6342AD1C191}"/>
              </a:ext>
            </a:extLst>
          </p:cNvPr>
          <p:cNvSpPr>
            <a:spLocks noGrp="1"/>
          </p:cNvSpPr>
          <p:nvPr>
            <p:ph type="body" sz="half" idx="2"/>
          </p:nvPr>
        </p:nvSpPr>
        <p:spPr/>
        <p:txBody>
          <a:bodyPr/>
          <a:lstStyle/>
          <a:p>
            <a:endParaRPr lang="en-IN" dirty="0"/>
          </a:p>
        </p:txBody>
      </p:sp>
      <p:sp>
        <p:nvSpPr>
          <p:cNvPr id="2" name="Picture Placeholder 1">
            <a:extLst>
              <a:ext uri="{FF2B5EF4-FFF2-40B4-BE49-F238E27FC236}">
                <a16:creationId xmlns:a16="http://schemas.microsoft.com/office/drawing/2014/main" id="{F5C939F7-1EC3-5E98-BEC5-2DD1E17528E4}"/>
              </a:ext>
            </a:extLst>
          </p:cNvPr>
          <p:cNvSpPr>
            <a:spLocks noGrp="1"/>
          </p:cNvSpPr>
          <p:nvPr>
            <p:ph type="pic" idx="1"/>
          </p:nvPr>
        </p:nvSpPr>
        <p:spPr/>
      </p:sp>
      <p:sp>
        <p:nvSpPr>
          <p:cNvPr id="6" name="Title 2">
            <a:extLst>
              <a:ext uri="{FF2B5EF4-FFF2-40B4-BE49-F238E27FC236}">
                <a16:creationId xmlns:a16="http://schemas.microsoft.com/office/drawing/2014/main" id="{91C5A1CA-404E-BF6A-95F7-625C101A590A}"/>
              </a:ext>
            </a:extLst>
          </p:cNvPr>
          <p:cNvSpPr txBox="1">
            <a:spLocks/>
          </p:cNvSpPr>
          <p:nvPr/>
        </p:nvSpPr>
        <p:spPr>
          <a:xfrm>
            <a:off x="1096898" y="3712955"/>
            <a:ext cx="10113645" cy="688187"/>
          </a:xfrm>
          <a:prstGeom prst="rect">
            <a:avLst/>
          </a:prstGeom>
        </p:spPr>
        <p:txBody>
          <a:bodyPr vert="horz" lIns="91440" tIns="0" rIns="91440" bIns="0" rtlCol="0" anchor="b">
            <a:noAutofit/>
          </a:bodyPr>
          <a:lstStyle>
            <a:lvl1pPr algn="l" defTabSz="914400" rtl="0" eaLnBrk="1" latinLnBrk="0" hangingPunct="1">
              <a:lnSpc>
                <a:spcPct val="90000"/>
              </a:lnSpc>
              <a:spcBef>
                <a:spcPct val="0"/>
              </a:spcBef>
              <a:buNone/>
              <a:defRPr sz="3600" b="0" i="0" kern="1200" spc="-50" baseline="0">
                <a:solidFill>
                  <a:srgbClr val="FFFFFF"/>
                </a:solidFill>
                <a:latin typeface="+mj-lt"/>
                <a:ea typeface="+mj-ea"/>
                <a:cs typeface="+mj-cs"/>
              </a:defRPr>
            </a:lvl1pPr>
          </a:lstStyle>
          <a:p>
            <a:r>
              <a:rPr lang="nb-NO" sz="2400"/>
              <a:t>Transient response for 10 kHz signal:</a:t>
            </a:r>
            <a:endParaRPr lang="en-IN" sz="2400" dirty="0"/>
          </a:p>
        </p:txBody>
      </p:sp>
      <p:pic>
        <p:nvPicPr>
          <p:cNvPr id="7" name="Picture 4">
            <a:extLst>
              <a:ext uri="{FF2B5EF4-FFF2-40B4-BE49-F238E27FC236}">
                <a16:creationId xmlns:a16="http://schemas.microsoft.com/office/drawing/2014/main" id="{7A039B71-813B-5B76-5EA0-AFD737E2D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4893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477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A22C-8052-D388-EFB5-A65A9B88176A}"/>
              </a:ext>
            </a:extLst>
          </p:cNvPr>
          <p:cNvSpPr>
            <a:spLocks noGrp="1"/>
          </p:cNvSpPr>
          <p:nvPr>
            <p:ph type="title"/>
          </p:nvPr>
        </p:nvSpPr>
        <p:spPr/>
        <p:txBody>
          <a:bodyPr/>
          <a:lstStyle/>
          <a:p>
            <a:r>
              <a:rPr lang="en-US" dirty="0"/>
              <a:t>OBSERVATIONS:</a:t>
            </a:r>
            <a:endParaRPr lang="en-IN" dirty="0"/>
          </a:p>
        </p:txBody>
      </p:sp>
      <p:sp>
        <p:nvSpPr>
          <p:cNvPr id="3" name="Content Placeholder 2">
            <a:extLst>
              <a:ext uri="{FF2B5EF4-FFF2-40B4-BE49-F238E27FC236}">
                <a16:creationId xmlns:a16="http://schemas.microsoft.com/office/drawing/2014/main" id="{5D3B9087-0499-D4A4-2343-9AFD81BCC5E9}"/>
              </a:ext>
            </a:extLst>
          </p:cNvPr>
          <p:cNvSpPr>
            <a:spLocks noGrp="1"/>
          </p:cNvSpPr>
          <p:nvPr>
            <p:ph idx="1"/>
          </p:nvPr>
        </p:nvSpPr>
        <p:spPr/>
        <p:txBody>
          <a:bodyPr/>
          <a:lstStyle/>
          <a:p>
            <a:r>
              <a:rPr lang="en-US" dirty="0"/>
              <a:t>Low pass filters (LPFs) are designed to allow signals with frequencies below a predetermined threshold, known as the cutoff frequency, to pass through with minimal or no attenuation, while attenuating signals with frequencies above this threshold. </a:t>
            </a:r>
          </a:p>
          <a:p>
            <a:r>
              <a:rPr lang="en-US" dirty="0"/>
              <a:t>From the above plots, we can see that the input signals which have frequency lower than that of the cutoff are minimally attenuated(1kHz) i.e. the output and the input signals are almost equal, while the input signals with frequency more than the cutoff are highly attenuated(10kHz) i.e. the most of the output signal is attenuated because the low pass filter does not allow frequencies above 2kHz to pass through it.</a:t>
            </a:r>
            <a:endParaRPr lang="en-IN" dirty="0"/>
          </a:p>
        </p:txBody>
      </p:sp>
    </p:spTree>
    <p:extLst>
      <p:ext uri="{BB962C8B-B14F-4D97-AF65-F5344CB8AC3E}">
        <p14:creationId xmlns:p14="http://schemas.microsoft.com/office/powerpoint/2010/main" val="342991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27938-932E-E3B3-F6B0-3C6BFB388DF6}"/>
              </a:ext>
            </a:extLst>
          </p:cNvPr>
          <p:cNvSpPr>
            <a:spLocks noGrp="1"/>
          </p:cNvSpPr>
          <p:nvPr>
            <p:ph type="title"/>
          </p:nvPr>
        </p:nvSpPr>
        <p:spPr/>
        <p:txBody>
          <a:bodyPr/>
          <a:lstStyle/>
          <a:p>
            <a:r>
              <a:rPr lang="en-US" dirty="0"/>
              <a:t>CIRCUIT:</a:t>
            </a:r>
            <a:endParaRPr lang="en-IN" dirty="0"/>
          </a:p>
        </p:txBody>
      </p:sp>
      <p:pic>
        <p:nvPicPr>
          <p:cNvPr id="5" name="Picture 4">
            <a:extLst>
              <a:ext uri="{FF2B5EF4-FFF2-40B4-BE49-F238E27FC236}">
                <a16:creationId xmlns:a16="http://schemas.microsoft.com/office/drawing/2014/main" id="{26ABE96D-4B81-E0A8-09B4-6403CBE6A3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398" y="2273416"/>
            <a:ext cx="6814657" cy="3489821"/>
          </a:xfrm>
          <a:prstGeom prst="rect">
            <a:avLst/>
          </a:prstGeom>
        </p:spPr>
      </p:pic>
    </p:spTree>
    <p:extLst>
      <p:ext uri="{BB962C8B-B14F-4D97-AF65-F5344CB8AC3E}">
        <p14:creationId xmlns:p14="http://schemas.microsoft.com/office/powerpoint/2010/main" val="347475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DCAB9-624F-3A05-4963-09021517524C}"/>
              </a:ext>
            </a:extLst>
          </p:cNvPr>
          <p:cNvSpPr>
            <a:spLocks noGrp="1"/>
          </p:cNvSpPr>
          <p:nvPr>
            <p:ph type="title"/>
          </p:nvPr>
        </p:nvSpPr>
        <p:spPr/>
        <p:txBody>
          <a:bodyPr/>
          <a:lstStyle/>
          <a:p>
            <a:r>
              <a:rPr lang="en-US" dirty="0"/>
              <a:t>ON DSO 1kHz</a:t>
            </a:r>
            <a:endParaRPr lang="en-IN" dirty="0"/>
          </a:p>
        </p:txBody>
      </p:sp>
      <p:pic>
        <p:nvPicPr>
          <p:cNvPr id="4" name="Picture 3">
            <a:extLst>
              <a:ext uri="{FF2B5EF4-FFF2-40B4-BE49-F238E27FC236}">
                <a16:creationId xmlns:a16="http://schemas.microsoft.com/office/drawing/2014/main" id="{73B42408-75F1-3E45-EB7E-2108EC93C0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892" y="2046915"/>
            <a:ext cx="7628389" cy="4043494"/>
          </a:xfrm>
          <a:prstGeom prst="rect">
            <a:avLst/>
          </a:prstGeom>
        </p:spPr>
      </p:pic>
    </p:spTree>
    <p:extLst>
      <p:ext uri="{BB962C8B-B14F-4D97-AF65-F5344CB8AC3E}">
        <p14:creationId xmlns:p14="http://schemas.microsoft.com/office/powerpoint/2010/main" val="1908390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27938-932E-E3B3-F6B0-3C6BFB388DF6}"/>
              </a:ext>
            </a:extLst>
          </p:cNvPr>
          <p:cNvSpPr>
            <a:spLocks noGrp="1"/>
          </p:cNvSpPr>
          <p:nvPr>
            <p:ph type="title"/>
          </p:nvPr>
        </p:nvSpPr>
        <p:spPr/>
        <p:txBody>
          <a:bodyPr/>
          <a:lstStyle/>
          <a:p>
            <a:r>
              <a:rPr lang="en-US" dirty="0"/>
              <a:t>ON DSO 10kHz</a:t>
            </a:r>
            <a:endParaRPr lang="en-IN" dirty="0"/>
          </a:p>
        </p:txBody>
      </p:sp>
      <p:pic>
        <p:nvPicPr>
          <p:cNvPr id="4" name="Picture 3">
            <a:extLst>
              <a:ext uri="{FF2B5EF4-FFF2-40B4-BE49-F238E27FC236}">
                <a16:creationId xmlns:a16="http://schemas.microsoft.com/office/drawing/2014/main" id="{5274A438-F034-83E6-C832-06D17F767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779" y="1996579"/>
            <a:ext cx="7552888" cy="4186107"/>
          </a:xfrm>
          <a:prstGeom prst="rect">
            <a:avLst/>
          </a:prstGeom>
        </p:spPr>
      </p:pic>
    </p:spTree>
    <p:extLst>
      <p:ext uri="{BB962C8B-B14F-4D97-AF65-F5344CB8AC3E}">
        <p14:creationId xmlns:p14="http://schemas.microsoft.com/office/powerpoint/2010/main" val="733666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SWITCH MIXER:</a:t>
            </a:r>
            <a:br>
              <a:rPr lang="en-US" sz="4800" i="1" dirty="0">
                <a:solidFill>
                  <a:srgbClr val="FFFFFF"/>
                </a:solidFill>
              </a:rPr>
            </a:br>
            <a:r>
              <a:rPr lang="en-US" sz="3600" i="1" dirty="0">
                <a:solidFill>
                  <a:srgbClr val="FFFFFF"/>
                </a:solidFill>
              </a:rPr>
              <a:t>MOSFET works as a switch under the principle: It acts as resistor in linear or triode mode In cutoff region no current flows through it i.e. acts as open circuit.</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2888516" y="7765138"/>
            <a:ext cx="6629641" cy="693680"/>
          </a:xfrm>
        </p:spPr>
        <p:txBody>
          <a:bodyPr>
            <a:normAutofit/>
          </a:bodyPr>
          <a:lstStyle/>
          <a:p>
            <a:endParaRPr lang="en-US" dirty="0">
              <a:solidFill>
                <a:srgbClr val="FFFFFF"/>
              </a:solidFill>
            </a:endParaRPr>
          </a:p>
        </p:txBody>
      </p:sp>
    </p:spTree>
    <p:extLst>
      <p:ext uri="{BB962C8B-B14F-4D97-AF65-F5344CB8AC3E}">
        <p14:creationId xmlns:p14="http://schemas.microsoft.com/office/powerpoint/2010/main" val="3983365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A22C-8052-D388-EFB5-A65A9B88176A}"/>
              </a:ext>
            </a:extLst>
          </p:cNvPr>
          <p:cNvSpPr>
            <a:spLocks noGrp="1"/>
          </p:cNvSpPr>
          <p:nvPr>
            <p:ph type="title"/>
          </p:nvPr>
        </p:nvSpPr>
        <p:spPr/>
        <p:txBody>
          <a:bodyPr/>
          <a:lstStyle/>
          <a:p>
            <a:r>
              <a:rPr lang="en-US" dirty="0"/>
              <a:t>CUTOFF REGION:</a:t>
            </a:r>
            <a:endParaRPr lang="en-IN" dirty="0"/>
          </a:p>
        </p:txBody>
      </p:sp>
      <p:sp>
        <p:nvSpPr>
          <p:cNvPr id="3" name="Content Placeholder 2">
            <a:extLst>
              <a:ext uri="{FF2B5EF4-FFF2-40B4-BE49-F238E27FC236}">
                <a16:creationId xmlns:a16="http://schemas.microsoft.com/office/drawing/2014/main" id="{5D3B9087-0499-D4A4-2343-9AFD81BCC5E9}"/>
              </a:ext>
            </a:extLst>
          </p:cNvPr>
          <p:cNvSpPr>
            <a:spLocks noGrp="1"/>
          </p:cNvSpPr>
          <p:nvPr>
            <p:ph idx="1"/>
          </p:nvPr>
        </p:nvSpPr>
        <p:spPr/>
        <p:txBody>
          <a:bodyPr/>
          <a:lstStyle/>
          <a:p>
            <a:pPr algn="l" rtl="0" fontAlgn="base">
              <a:buFont typeface="Arial" panose="020B0604020202020204" pitchFamily="34" charset="0"/>
              <a:buChar char="•"/>
            </a:pPr>
            <a:r>
              <a:rPr lang="en-US" sz="1800" b="1" i="0" u="none" strike="noStrike" dirty="0">
                <a:solidFill>
                  <a:srgbClr val="000000"/>
                </a:solidFill>
                <a:effectLst/>
                <a:highlight>
                  <a:srgbClr val="FFFFFF"/>
                </a:highlight>
                <a:latin typeface="system-ui"/>
              </a:rPr>
              <a:t>Gate Voltage Below Threshold:</a:t>
            </a:r>
            <a:r>
              <a:rPr lang="en-US" sz="1800" b="0" i="0" u="none" strike="noStrike" dirty="0">
                <a:solidFill>
                  <a:srgbClr val="000000"/>
                </a:solidFill>
                <a:effectLst/>
                <a:highlight>
                  <a:srgbClr val="FFFFFF"/>
                </a:highlight>
                <a:latin typeface="system-ui"/>
              </a:rPr>
              <a:t> In the cutoff region, the MOSFET behaves like an open switch. This state occurs when the voltage applied to the gate (relative to the source) is below the MOSFET's threshold voltage (Vth).</a:t>
            </a:r>
            <a:r>
              <a:rPr lang="en-US" sz="1800" b="0" i="0" dirty="0">
                <a:solidFill>
                  <a:srgbClr val="000000"/>
                </a:solidFill>
                <a:effectLst/>
                <a:highlight>
                  <a:srgbClr val="FFFFFF"/>
                </a:highlight>
                <a:latin typeface="system-ui"/>
              </a:rPr>
              <a:t> </a:t>
            </a:r>
          </a:p>
          <a:p>
            <a:pPr algn="l" rtl="0" fontAlgn="base">
              <a:buFont typeface="Arial" panose="020B0604020202020204" pitchFamily="34" charset="0"/>
              <a:buChar char="•"/>
            </a:pPr>
            <a:r>
              <a:rPr lang="en-US" sz="1800" b="1" i="0" u="none" strike="noStrike" dirty="0">
                <a:solidFill>
                  <a:srgbClr val="000000"/>
                </a:solidFill>
                <a:effectLst/>
                <a:highlight>
                  <a:srgbClr val="FFFFFF"/>
                </a:highlight>
                <a:latin typeface="system-ui"/>
              </a:rPr>
              <a:t>Depleted Channel:</a:t>
            </a:r>
            <a:r>
              <a:rPr lang="en-US" sz="1800" b="0" i="0" u="none" strike="noStrike" dirty="0">
                <a:solidFill>
                  <a:srgbClr val="000000"/>
                </a:solidFill>
                <a:effectLst/>
                <a:highlight>
                  <a:srgbClr val="FFFFFF"/>
                </a:highlight>
                <a:latin typeface="system-ui"/>
              </a:rPr>
              <a:t> With the gate voltage below Vth, there is no significant electric field to attract electrons from the semiconductor material beneath the oxide layer. As a result, the channel between the source and drain is depleted or very narrow, hindering the flow of current.</a:t>
            </a:r>
            <a:r>
              <a:rPr lang="en-US" sz="1800" b="0" i="0" dirty="0">
                <a:solidFill>
                  <a:srgbClr val="000000"/>
                </a:solidFill>
                <a:effectLst/>
                <a:highlight>
                  <a:srgbClr val="FFFFFF"/>
                </a:highlight>
                <a:latin typeface="system-ui"/>
              </a:rPr>
              <a:t> </a:t>
            </a:r>
          </a:p>
          <a:p>
            <a:pPr algn="l" rtl="0" fontAlgn="base">
              <a:buFont typeface="Arial" panose="020B0604020202020204" pitchFamily="34" charset="0"/>
              <a:buChar char="•"/>
            </a:pPr>
            <a:r>
              <a:rPr lang="en-US" sz="1800" b="1" i="0" u="none" strike="noStrike" dirty="0">
                <a:solidFill>
                  <a:srgbClr val="000000"/>
                </a:solidFill>
                <a:effectLst/>
                <a:highlight>
                  <a:srgbClr val="FFFFFF"/>
                </a:highlight>
                <a:latin typeface="system-ui"/>
              </a:rPr>
              <a:t>High Resistance:</a:t>
            </a:r>
            <a:r>
              <a:rPr lang="en-US" sz="1800" b="0" i="0" u="none" strike="noStrike" dirty="0">
                <a:solidFill>
                  <a:srgbClr val="000000"/>
                </a:solidFill>
                <a:effectLst/>
                <a:highlight>
                  <a:srgbClr val="FFFFFF"/>
                </a:highlight>
                <a:latin typeface="system-ui"/>
              </a:rPr>
              <a:t> Due to the depleted channel, the MOSFET exhibits a high resistance between the source and drain terminals. This high resistance effectively prevents any substantial current from flowing through the device.</a:t>
            </a:r>
            <a:r>
              <a:rPr lang="en-US" sz="1800" b="0" i="0" dirty="0">
                <a:solidFill>
                  <a:srgbClr val="000000"/>
                </a:solidFill>
                <a:effectLst/>
                <a:highlight>
                  <a:srgbClr val="FFFFFF"/>
                </a:highlight>
                <a:latin typeface="system-ui"/>
              </a:rPr>
              <a:t> </a:t>
            </a:r>
          </a:p>
          <a:p>
            <a:endParaRPr lang="en-IN" dirty="0"/>
          </a:p>
        </p:txBody>
      </p:sp>
    </p:spTree>
    <p:extLst>
      <p:ext uri="{BB962C8B-B14F-4D97-AF65-F5344CB8AC3E}">
        <p14:creationId xmlns:p14="http://schemas.microsoft.com/office/powerpoint/2010/main" val="784884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LOW PASS FILTER:</a:t>
            </a:r>
            <a:br>
              <a:rPr lang="en-US" sz="4800" i="1" dirty="0">
                <a:solidFill>
                  <a:srgbClr val="FFFFFF"/>
                </a:solidFill>
              </a:rPr>
            </a:br>
            <a:r>
              <a:rPr lang="en-US" sz="2700" i="1" dirty="0">
                <a:solidFill>
                  <a:srgbClr val="FFFFFF"/>
                </a:solidFill>
              </a:rPr>
              <a:t>A low pass filter (LPF) is an essential electronic component that allows signals with a frequency lower than a specific threshold, known as the cutoff frequency, to pass through it while attenuating (reducing) components of the signal that are higher than this frequency. The purpose of a low pass filter is to eliminate unwanted high-frequency noise and to smooth the output of signals.</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2888516" y="7765138"/>
            <a:ext cx="6629641" cy="693680"/>
          </a:xfrm>
        </p:spPr>
        <p:txBody>
          <a:bodyPr>
            <a:normAutofit/>
          </a:bodyPr>
          <a:lstStyle/>
          <a:p>
            <a:endParaRPr lang="en-US" dirty="0">
              <a:solidFill>
                <a:srgbClr val="FFFFFF"/>
              </a:solidFill>
            </a:endParaRPr>
          </a:p>
        </p:txBody>
      </p:sp>
      <p:pic>
        <p:nvPicPr>
          <p:cNvPr id="1026" name="Picture 2">
            <a:extLst>
              <a:ext uri="{FF2B5EF4-FFF2-40B4-BE49-F238E27FC236}">
                <a16:creationId xmlns:a16="http://schemas.microsoft.com/office/drawing/2014/main" id="{66385B7A-F250-5F0F-4320-BBF3CD172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028" y="4144862"/>
            <a:ext cx="4112135" cy="240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A22C-8052-D388-EFB5-A65A9B88176A}"/>
              </a:ext>
            </a:extLst>
          </p:cNvPr>
          <p:cNvSpPr>
            <a:spLocks noGrp="1"/>
          </p:cNvSpPr>
          <p:nvPr>
            <p:ph type="title"/>
          </p:nvPr>
        </p:nvSpPr>
        <p:spPr/>
        <p:txBody>
          <a:bodyPr/>
          <a:lstStyle/>
          <a:p>
            <a:r>
              <a:rPr lang="en-US" dirty="0"/>
              <a:t>SATURATION REGION:</a:t>
            </a:r>
            <a:endParaRPr lang="en-IN" dirty="0"/>
          </a:p>
        </p:txBody>
      </p:sp>
      <p:sp>
        <p:nvSpPr>
          <p:cNvPr id="3" name="Content Placeholder 2">
            <a:extLst>
              <a:ext uri="{FF2B5EF4-FFF2-40B4-BE49-F238E27FC236}">
                <a16:creationId xmlns:a16="http://schemas.microsoft.com/office/drawing/2014/main" id="{5D3B9087-0499-D4A4-2343-9AFD81BCC5E9}"/>
              </a:ext>
            </a:extLst>
          </p:cNvPr>
          <p:cNvSpPr>
            <a:spLocks noGrp="1"/>
          </p:cNvSpPr>
          <p:nvPr>
            <p:ph idx="1"/>
          </p:nvPr>
        </p:nvSpPr>
        <p:spPr/>
        <p:txBody>
          <a:bodyPr/>
          <a:lstStyle/>
          <a:p>
            <a:pPr algn="l" rtl="0" fontAlgn="base">
              <a:buFont typeface="Arial" panose="020B0604020202020204" pitchFamily="34" charset="0"/>
              <a:buChar char="•"/>
            </a:pPr>
            <a:r>
              <a:rPr lang="en-US" sz="1800" b="1" i="0" u="none" strike="noStrike" dirty="0">
                <a:solidFill>
                  <a:srgbClr val="000000"/>
                </a:solidFill>
                <a:effectLst/>
                <a:highlight>
                  <a:srgbClr val="FFFFFF"/>
                </a:highlight>
                <a:latin typeface="system-ui"/>
              </a:rPr>
              <a:t>Gate Voltage Above Threshold:</a:t>
            </a:r>
            <a:r>
              <a:rPr lang="en-US" sz="1800" b="0" i="0" u="none" strike="noStrike" dirty="0">
                <a:solidFill>
                  <a:srgbClr val="000000"/>
                </a:solidFill>
                <a:effectLst/>
                <a:highlight>
                  <a:srgbClr val="FFFFFF"/>
                </a:highlight>
                <a:latin typeface="system-ui"/>
              </a:rPr>
              <a:t> In the saturation region, the MOSFET behaves like a closed switch. This state occurs when the voltage applied to the gate exceeds the MOSFET's threshold voltage (Vth).</a:t>
            </a:r>
            <a:r>
              <a:rPr lang="en-US" sz="1800" b="0" i="0" dirty="0">
                <a:solidFill>
                  <a:srgbClr val="000000"/>
                </a:solidFill>
                <a:effectLst/>
                <a:highlight>
                  <a:srgbClr val="FFFFFF"/>
                </a:highlight>
                <a:latin typeface="system-ui"/>
              </a:rPr>
              <a:t> </a:t>
            </a:r>
          </a:p>
          <a:p>
            <a:pPr algn="l" rtl="0" fontAlgn="base">
              <a:buFont typeface="Arial" panose="020B0604020202020204" pitchFamily="34" charset="0"/>
              <a:buChar char="•"/>
            </a:pPr>
            <a:r>
              <a:rPr lang="en-US" sz="1800" b="1" i="0" u="none" strike="noStrike" dirty="0">
                <a:solidFill>
                  <a:srgbClr val="000000"/>
                </a:solidFill>
                <a:effectLst/>
                <a:highlight>
                  <a:srgbClr val="FFFFFF"/>
                </a:highlight>
                <a:latin typeface="system-ui"/>
              </a:rPr>
              <a:t>Conductive Channel Formation:</a:t>
            </a:r>
            <a:r>
              <a:rPr lang="en-US" sz="1800" b="0" i="0" u="none" strike="noStrike" dirty="0">
                <a:solidFill>
                  <a:srgbClr val="000000"/>
                </a:solidFill>
                <a:effectLst/>
                <a:highlight>
                  <a:srgbClr val="FFFFFF"/>
                </a:highlight>
                <a:latin typeface="system-ui"/>
              </a:rPr>
              <a:t> When the gate voltage is sufficiently high (typically a few volts above Vth), an electric field is created that attracts electrons from the semiconductor material, forming a conductive channel between the source and drain.</a:t>
            </a:r>
            <a:r>
              <a:rPr lang="en-US" sz="1800" b="0" i="0" dirty="0">
                <a:solidFill>
                  <a:srgbClr val="000000"/>
                </a:solidFill>
                <a:effectLst/>
                <a:highlight>
                  <a:srgbClr val="FFFFFF"/>
                </a:highlight>
                <a:latin typeface="system-ui"/>
              </a:rPr>
              <a:t> </a:t>
            </a:r>
          </a:p>
          <a:p>
            <a:pPr algn="l" rtl="0" fontAlgn="base">
              <a:buFont typeface="Arial" panose="020B0604020202020204" pitchFamily="34" charset="0"/>
              <a:buChar char="•"/>
            </a:pPr>
            <a:r>
              <a:rPr lang="en-US" sz="1800" b="1" i="0" u="none" strike="noStrike" dirty="0">
                <a:solidFill>
                  <a:srgbClr val="000000"/>
                </a:solidFill>
                <a:effectLst/>
                <a:highlight>
                  <a:srgbClr val="FFFFFF"/>
                </a:highlight>
                <a:latin typeface="system-ui"/>
              </a:rPr>
              <a:t>Low Resistance:</a:t>
            </a:r>
            <a:r>
              <a:rPr lang="en-US" sz="1800" b="0" i="0" u="none" strike="noStrike" dirty="0">
                <a:solidFill>
                  <a:srgbClr val="000000"/>
                </a:solidFill>
                <a:effectLst/>
                <a:highlight>
                  <a:srgbClr val="FFFFFF"/>
                </a:highlight>
                <a:latin typeface="system-ui"/>
              </a:rPr>
              <a:t> With the conductive channel fully formed, the MOSFET exhibits a low resistance (ideally, it behaves like a short circuit) between the source and drain terminals. This low resistance allows a significant current to flow through the device with minimal voltage drop.</a:t>
            </a:r>
            <a:r>
              <a:rPr lang="en-US" sz="1800" b="0" i="0" dirty="0">
                <a:solidFill>
                  <a:srgbClr val="000000"/>
                </a:solidFill>
                <a:effectLst/>
                <a:highlight>
                  <a:srgbClr val="FFFFFF"/>
                </a:highlight>
                <a:latin typeface="system-ui"/>
              </a:rPr>
              <a:t> </a:t>
            </a:r>
          </a:p>
          <a:p>
            <a:pPr algn="l" rtl="0" fontAlgn="base">
              <a:buFont typeface="Arial" panose="020B0604020202020204" pitchFamily="34" charset="0"/>
              <a:buChar char="•"/>
            </a:pPr>
            <a:r>
              <a:rPr lang="en-US" sz="1800" b="1" i="0" u="none" strike="noStrike" dirty="0">
                <a:solidFill>
                  <a:srgbClr val="000000"/>
                </a:solidFill>
                <a:effectLst/>
                <a:highlight>
                  <a:srgbClr val="FFFFFF"/>
                </a:highlight>
                <a:latin typeface="system-ui"/>
              </a:rPr>
              <a:t>Saturated Switch:</a:t>
            </a:r>
            <a:r>
              <a:rPr lang="en-US" sz="1800" b="0" i="0" u="none" strike="noStrike" dirty="0">
                <a:solidFill>
                  <a:srgbClr val="000000"/>
                </a:solidFill>
                <a:effectLst/>
                <a:highlight>
                  <a:srgbClr val="FFFFFF"/>
                </a:highlight>
                <a:latin typeface="system-ui"/>
              </a:rPr>
              <a:t> In this state, the MOSFET is said to be saturated, meaning it is fully turned on as a switch, and it can conduct current between the source and drain terminals without significant impedance.</a:t>
            </a:r>
            <a:r>
              <a:rPr lang="en-US" sz="1800" b="0" i="0" dirty="0">
                <a:solidFill>
                  <a:srgbClr val="000000"/>
                </a:solidFill>
                <a:effectLst/>
                <a:highlight>
                  <a:srgbClr val="FFFFFF"/>
                </a:highlight>
                <a:latin typeface="system-ui"/>
              </a:rPr>
              <a:t> </a:t>
            </a:r>
          </a:p>
          <a:p>
            <a:endParaRPr lang="en-IN" dirty="0"/>
          </a:p>
        </p:txBody>
      </p:sp>
    </p:spTree>
    <p:extLst>
      <p:ext uri="{BB962C8B-B14F-4D97-AF65-F5344CB8AC3E}">
        <p14:creationId xmlns:p14="http://schemas.microsoft.com/office/powerpoint/2010/main" val="3423128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77932B52-D704-6568-FCDF-AE477004A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355" y="0"/>
            <a:ext cx="8743950" cy="6251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911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A22C-8052-D388-EFB5-A65A9B88176A}"/>
              </a:ext>
            </a:extLst>
          </p:cNvPr>
          <p:cNvSpPr>
            <a:spLocks noGrp="1"/>
          </p:cNvSpPr>
          <p:nvPr>
            <p:ph type="title"/>
          </p:nvPr>
        </p:nvSpPr>
        <p:spPr/>
        <p:txBody>
          <a:bodyPr>
            <a:normAutofit/>
          </a:bodyPr>
          <a:lstStyle/>
          <a:p>
            <a:r>
              <a:rPr lang="en-US" sz="4400" dirty="0"/>
              <a:t>DECIDING </a:t>
            </a:r>
            <a:r>
              <a:rPr lang="en-US" sz="4400" dirty="0" err="1"/>
              <a:t>Vbias</a:t>
            </a:r>
            <a:r>
              <a:rPr lang="en-US" sz="4400" dirty="0"/>
              <a:t> OF THE SWITCH:</a:t>
            </a:r>
            <a:endParaRPr lang="en-IN" sz="4400" dirty="0"/>
          </a:p>
        </p:txBody>
      </p:sp>
      <p:sp>
        <p:nvSpPr>
          <p:cNvPr id="3" name="Content Placeholder 2">
            <a:extLst>
              <a:ext uri="{FF2B5EF4-FFF2-40B4-BE49-F238E27FC236}">
                <a16:creationId xmlns:a16="http://schemas.microsoft.com/office/drawing/2014/main" id="{5D3B9087-0499-D4A4-2343-9AFD81BCC5E9}"/>
              </a:ext>
            </a:extLst>
          </p:cNvPr>
          <p:cNvSpPr>
            <a:spLocks noGrp="1"/>
          </p:cNvSpPr>
          <p:nvPr>
            <p:ph idx="1"/>
          </p:nvPr>
        </p:nvSpPr>
        <p:spPr/>
        <p:txBody>
          <a:bodyPr/>
          <a:lstStyle/>
          <a:p>
            <a:r>
              <a:rPr lang="en-US" dirty="0"/>
              <a:t>The rapid change of MOSFET from triode to saturation and visa-versa is possible when VGS of MOSFET is biased around Vth.</a:t>
            </a:r>
          </a:p>
          <a:p>
            <a:r>
              <a:rPr lang="en-US" dirty="0"/>
              <a:t>When the gate is biased close to the threshold voltage of the MOSFET, during the positive have of the gate signal (which is generated using the quadrature oscillator), the MOSFET is in linear mode, and during the negative cycle the MOSFET is in cut off mode.</a:t>
            </a:r>
            <a:endParaRPr lang="en-IN" dirty="0"/>
          </a:p>
        </p:txBody>
      </p:sp>
    </p:spTree>
    <p:extLst>
      <p:ext uri="{BB962C8B-B14F-4D97-AF65-F5344CB8AC3E}">
        <p14:creationId xmlns:p14="http://schemas.microsoft.com/office/powerpoint/2010/main" val="1028766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A22C-8052-D388-EFB5-A65A9B88176A}"/>
              </a:ext>
            </a:extLst>
          </p:cNvPr>
          <p:cNvSpPr>
            <a:spLocks noGrp="1"/>
          </p:cNvSpPr>
          <p:nvPr>
            <p:ph type="title"/>
          </p:nvPr>
        </p:nvSpPr>
        <p:spPr/>
        <p:txBody>
          <a:bodyPr>
            <a:normAutofit/>
          </a:bodyPr>
          <a:lstStyle/>
          <a:p>
            <a:r>
              <a:rPr lang="en-US" sz="4400" dirty="0"/>
              <a:t>MOSFET PARAMETERS:</a:t>
            </a:r>
            <a:endParaRPr lang="en-IN" sz="4400" dirty="0"/>
          </a:p>
        </p:txBody>
      </p:sp>
      <p:pic>
        <p:nvPicPr>
          <p:cNvPr id="10242" name="Picture 2">
            <a:extLst>
              <a:ext uri="{FF2B5EF4-FFF2-40B4-BE49-F238E27FC236}">
                <a16:creationId xmlns:a16="http://schemas.microsoft.com/office/drawing/2014/main" id="{BBEE6C8A-0E09-6728-F022-15392CA7AA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18370" y="2108200"/>
            <a:ext cx="3015585"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726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A22C-8052-D388-EFB5-A65A9B88176A}"/>
              </a:ext>
            </a:extLst>
          </p:cNvPr>
          <p:cNvSpPr>
            <a:spLocks noGrp="1"/>
          </p:cNvSpPr>
          <p:nvPr>
            <p:ph type="title"/>
          </p:nvPr>
        </p:nvSpPr>
        <p:spPr/>
        <p:txBody>
          <a:bodyPr>
            <a:normAutofit/>
          </a:bodyPr>
          <a:lstStyle/>
          <a:p>
            <a:r>
              <a:rPr lang="en-US" sz="4400" dirty="0"/>
              <a:t>FINDING Vth OF MOSFET:</a:t>
            </a:r>
            <a:endParaRPr lang="en-IN" sz="4400" dirty="0"/>
          </a:p>
        </p:txBody>
      </p:sp>
      <p:sp>
        <p:nvSpPr>
          <p:cNvPr id="3" name="Content Placeholder 2">
            <a:extLst>
              <a:ext uri="{FF2B5EF4-FFF2-40B4-BE49-F238E27FC236}">
                <a16:creationId xmlns:a16="http://schemas.microsoft.com/office/drawing/2014/main" id="{E58158E8-F15E-FFCE-CB65-0273D735E112}"/>
              </a:ext>
            </a:extLst>
          </p:cNvPr>
          <p:cNvSpPr>
            <a:spLocks noGrp="1"/>
          </p:cNvSpPr>
          <p:nvPr>
            <p:ph idx="1"/>
          </p:nvPr>
        </p:nvSpPr>
        <p:spPr/>
        <p:txBody>
          <a:bodyPr/>
          <a:lstStyle/>
          <a:p>
            <a:r>
              <a:rPr lang="en-US" sz="1800" b="0" i="0" dirty="0">
                <a:solidFill>
                  <a:srgbClr val="000000"/>
                </a:solidFill>
                <a:effectLst/>
                <a:highlight>
                  <a:srgbClr val="FFFFFF"/>
                </a:highlight>
                <a:latin typeface="Aptos" panose="020B0004020202020204" pitchFamily="34" charset="0"/>
              </a:rPr>
              <a:t>From the below simulation Vth of the MOSFET is found to be 0.5V  </a:t>
            </a:r>
            <a:endParaRPr lang="en-US" dirty="0"/>
          </a:p>
        </p:txBody>
      </p:sp>
      <p:pic>
        <p:nvPicPr>
          <p:cNvPr id="11266" name="Picture 2" descr="Inserting image...">
            <a:extLst>
              <a:ext uri="{FF2B5EF4-FFF2-40B4-BE49-F238E27FC236}">
                <a16:creationId xmlns:a16="http://schemas.microsoft.com/office/drawing/2014/main" id="{300B53EB-071C-3D7E-8E21-FC2D6B25D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634" y="2472856"/>
            <a:ext cx="8704554" cy="4098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034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A22C-8052-D388-EFB5-A65A9B88176A}"/>
              </a:ext>
            </a:extLst>
          </p:cNvPr>
          <p:cNvSpPr>
            <a:spLocks noGrp="1"/>
          </p:cNvSpPr>
          <p:nvPr>
            <p:ph type="title"/>
          </p:nvPr>
        </p:nvSpPr>
        <p:spPr/>
        <p:txBody>
          <a:bodyPr>
            <a:normAutofit/>
          </a:bodyPr>
          <a:lstStyle/>
          <a:p>
            <a:r>
              <a:rPr lang="en-US" sz="4400" dirty="0"/>
              <a:t>COMPONENTS OF THE SWITCH:</a:t>
            </a:r>
            <a:endParaRPr lang="en-IN" sz="4400" dirty="0"/>
          </a:p>
        </p:txBody>
      </p:sp>
      <p:sp>
        <p:nvSpPr>
          <p:cNvPr id="3" name="Content Placeholder 2">
            <a:extLst>
              <a:ext uri="{FF2B5EF4-FFF2-40B4-BE49-F238E27FC236}">
                <a16:creationId xmlns:a16="http://schemas.microsoft.com/office/drawing/2014/main" id="{E58158E8-F15E-FFCE-CB65-0273D735E112}"/>
              </a:ext>
            </a:extLst>
          </p:cNvPr>
          <p:cNvSpPr>
            <a:spLocks noGrp="1"/>
          </p:cNvSpPr>
          <p:nvPr>
            <p:ph idx="1"/>
          </p:nvPr>
        </p:nvSpPr>
        <p:spPr/>
        <p:txBody>
          <a:bodyPr>
            <a:normAutofit fontScale="77500" lnSpcReduction="20000"/>
          </a:bodyPr>
          <a:lstStyle/>
          <a:p>
            <a:pPr algn="l" rtl="0" fontAlgn="base"/>
            <a:r>
              <a:rPr lang="en-US" sz="1800" b="0" i="0" u="none" strike="noStrike" dirty="0">
                <a:solidFill>
                  <a:srgbClr val="000000"/>
                </a:solidFill>
                <a:effectLst/>
                <a:highlight>
                  <a:srgbClr val="FFFFFF"/>
                </a:highlight>
                <a:latin typeface="Aptos" panose="020B0004020202020204" pitchFamily="34" charset="0"/>
              </a:rPr>
              <a:t>The output of the switch is equivalent to multiplying the input signal at source of MOS- FET to a square wave. When a signal is transmitted, it is first modulated to avoid the effect of noise while communicating over larger distances. This signal when received at the receiver needs to be demodulated to get the original signal. The signals generated from the oscillator are of the form </a:t>
            </a:r>
            <a:r>
              <a:rPr lang="en-US" sz="1800" b="0" i="0" u="none" strike="noStrike" dirty="0" err="1">
                <a:solidFill>
                  <a:srgbClr val="000000"/>
                </a:solidFill>
                <a:effectLst/>
                <a:highlight>
                  <a:srgbClr val="FFFFFF"/>
                </a:highlight>
                <a:latin typeface="Aptos" panose="020B0004020202020204" pitchFamily="34" charset="0"/>
              </a:rPr>
              <a:t>cosA</a:t>
            </a:r>
            <a:r>
              <a:rPr lang="en-US" sz="1800" b="0" i="0" u="none" strike="noStrike" dirty="0">
                <a:solidFill>
                  <a:srgbClr val="000000"/>
                </a:solidFill>
                <a:effectLst/>
                <a:highlight>
                  <a:srgbClr val="FFFFFF"/>
                </a:highlight>
                <a:latin typeface="Aptos" panose="020B0004020202020204" pitchFamily="34" charset="0"/>
              </a:rPr>
              <a:t> and </a:t>
            </a:r>
            <a:r>
              <a:rPr lang="en-US" sz="1800" b="0" i="0" u="none" strike="noStrike" dirty="0" err="1">
                <a:solidFill>
                  <a:srgbClr val="000000"/>
                </a:solidFill>
                <a:effectLst/>
                <a:highlight>
                  <a:srgbClr val="FFFFFF"/>
                </a:highlight>
                <a:latin typeface="Aptos" panose="020B0004020202020204" pitchFamily="34" charset="0"/>
              </a:rPr>
              <a:t>sinA</a:t>
            </a:r>
            <a:r>
              <a:rPr lang="en-US" sz="1800" b="0" i="0" u="none" strike="noStrike" dirty="0">
                <a:solidFill>
                  <a:srgbClr val="000000"/>
                </a:solidFill>
                <a:effectLst/>
                <a:highlight>
                  <a:srgbClr val="FFFFFF"/>
                </a:highlight>
                <a:latin typeface="Aptos" panose="020B0004020202020204" pitchFamily="34" charset="0"/>
              </a:rPr>
              <a:t>, while considering the input signal to be of the form </a:t>
            </a:r>
            <a:r>
              <a:rPr lang="en-US" sz="1800" b="0" i="0" u="none" strike="noStrike" dirty="0" err="1">
                <a:solidFill>
                  <a:srgbClr val="000000"/>
                </a:solidFill>
                <a:effectLst/>
                <a:highlight>
                  <a:srgbClr val="FFFFFF"/>
                </a:highlight>
                <a:latin typeface="Aptos" panose="020B0004020202020204" pitchFamily="34" charset="0"/>
              </a:rPr>
              <a:t>cosB</a:t>
            </a:r>
            <a:r>
              <a:rPr lang="en-US" sz="1800" b="0" i="0" u="none" strike="noStrike" dirty="0">
                <a:solidFill>
                  <a:srgbClr val="000000"/>
                </a:solidFill>
                <a:effectLst/>
                <a:highlight>
                  <a:srgbClr val="FFFFFF"/>
                </a:highlight>
                <a:latin typeface="Aptos" panose="020B0004020202020204" pitchFamily="34" charset="0"/>
              </a:rPr>
              <a:t>. </a:t>
            </a:r>
            <a:r>
              <a:rPr lang="en-US" sz="1800" b="0" i="0" dirty="0">
                <a:solidFill>
                  <a:srgbClr val="000000"/>
                </a:solidFill>
                <a:effectLst/>
                <a:highlight>
                  <a:srgbClr val="FFFFFF"/>
                </a:highlight>
                <a:latin typeface="Aptos" panose="020B0004020202020204" pitchFamily="34" charset="0"/>
              </a:rPr>
              <a:t>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0" i="0" u="none" strike="noStrike" dirty="0">
                <a:solidFill>
                  <a:srgbClr val="000000"/>
                </a:solidFill>
                <a:effectLst/>
                <a:highlight>
                  <a:srgbClr val="FFFFFF"/>
                </a:highlight>
                <a:latin typeface="Aptos" panose="020B0004020202020204" pitchFamily="34" charset="0"/>
              </a:rPr>
              <a:t>∴ The multiplied signals are of the form </a:t>
            </a:r>
            <a:r>
              <a:rPr lang="en-US" sz="1800" b="0" i="0" u="none" strike="noStrike" dirty="0" err="1">
                <a:solidFill>
                  <a:srgbClr val="000000"/>
                </a:solidFill>
                <a:effectLst/>
                <a:highlight>
                  <a:srgbClr val="FFFFFF"/>
                </a:highlight>
                <a:latin typeface="Aptos" panose="020B0004020202020204" pitchFamily="34" charset="0"/>
              </a:rPr>
              <a:t>cosAcosB</a:t>
            </a:r>
            <a:r>
              <a:rPr lang="en-US" sz="1800" b="0" i="0" u="none" strike="noStrike" dirty="0">
                <a:solidFill>
                  <a:srgbClr val="000000"/>
                </a:solidFill>
                <a:effectLst/>
                <a:highlight>
                  <a:srgbClr val="FFFFFF"/>
                </a:highlight>
                <a:latin typeface="Aptos" panose="020B0004020202020204" pitchFamily="34" charset="0"/>
              </a:rPr>
              <a:t> and </a:t>
            </a:r>
            <a:r>
              <a:rPr lang="en-US" sz="1800" b="0" i="0" u="none" strike="noStrike" dirty="0" err="1">
                <a:solidFill>
                  <a:srgbClr val="000000"/>
                </a:solidFill>
                <a:effectLst/>
                <a:highlight>
                  <a:srgbClr val="FFFFFF"/>
                </a:highlight>
                <a:latin typeface="Aptos" panose="020B0004020202020204" pitchFamily="34" charset="0"/>
              </a:rPr>
              <a:t>sinAcosB</a:t>
            </a:r>
            <a:r>
              <a:rPr lang="en-US" sz="1800" b="0" i="0" u="none" strike="noStrike"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Aptos" panose="020B0004020202020204" pitchFamily="34" charset="0"/>
              </a:rPr>
              <a:t>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0" i="0" u="none" strike="noStrike" dirty="0">
                <a:solidFill>
                  <a:srgbClr val="000000"/>
                </a:solidFill>
                <a:effectLst/>
                <a:highlight>
                  <a:srgbClr val="FFFFFF"/>
                </a:highlight>
                <a:latin typeface="Aptos" panose="020B0004020202020204" pitchFamily="34" charset="0"/>
              </a:rPr>
              <a:t>Following components are present in the circuit for the following purposes:</a:t>
            </a:r>
            <a:r>
              <a:rPr lang="en-US" sz="1800" b="0" i="0" dirty="0">
                <a:solidFill>
                  <a:srgbClr val="000000"/>
                </a:solidFill>
                <a:effectLst/>
                <a:highlight>
                  <a:srgbClr val="FFFFFF"/>
                </a:highlight>
                <a:latin typeface="Aptos" panose="020B0004020202020204" pitchFamily="34" charset="0"/>
              </a:rPr>
              <a:t> </a:t>
            </a:r>
            <a:endParaRPr lang="en-US" b="0" i="0" dirty="0">
              <a:solidFill>
                <a:srgbClr val="000000"/>
              </a:solidFill>
              <a:effectLst/>
              <a:highlight>
                <a:srgbClr val="FFFFFF"/>
              </a:highlight>
              <a:latin typeface="Segoe UI" panose="020B0502040204020203" pitchFamily="34" charset="0"/>
            </a:endParaRPr>
          </a:p>
          <a:p>
            <a:pPr algn="l" rtl="0" fontAlgn="base">
              <a:buFont typeface="Arial" panose="020B0604020202020204" pitchFamily="34" charset="0"/>
              <a:buChar char="•"/>
            </a:pPr>
            <a:r>
              <a:rPr lang="en-US" sz="1800" b="0" i="0" u="none" strike="noStrike" dirty="0">
                <a:solidFill>
                  <a:srgbClr val="000000"/>
                </a:solidFill>
                <a:effectLst/>
                <a:highlight>
                  <a:srgbClr val="FFFFFF"/>
                </a:highlight>
                <a:latin typeface="Aptos" panose="020B0004020202020204" pitchFamily="34" charset="0"/>
              </a:rPr>
              <a:t>VBIAS – to bias the MOS-FET such that the gate voltage of the MOS-FET remains around threshold voltage for it to behave as a switch.</a:t>
            </a:r>
            <a:r>
              <a:rPr lang="en-US" sz="1800" b="0" i="0" dirty="0">
                <a:solidFill>
                  <a:srgbClr val="000000"/>
                </a:solidFill>
                <a:effectLst/>
                <a:highlight>
                  <a:srgbClr val="FFFFFF"/>
                </a:highlight>
                <a:latin typeface="Aptos" panose="020B0004020202020204" pitchFamily="34" charset="0"/>
              </a:rPr>
              <a:t> </a:t>
            </a:r>
          </a:p>
          <a:p>
            <a:pPr algn="l" rtl="0" fontAlgn="base">
              <a:buFont typeface="Arial" panose="020B0604020202020204" pitchFamily="34" charset="0"/>
              <a:buChar char="•"/>
            </a:pPr>
            <a:r>
              <a:rPr lang="en-US" sz="1800" b="0" i="0" u="none" strike="noStrike" dirty="0">
                <a:solidFill>
                  <a:srgbClr val="000000"/>
                </a:solidFill>
                <a:effectLst/>
                <a:highlight>
                  <a:srgbClr val="FFFFFF"/>
                </a:highlight>
                <a:latin typeface="Aptos" panose="020B0004020202020204" pitchFamily="34" charset="0"/>
              </a:rPr>
              <a:t>RBIAS – a very high value of RBIAS is chosen so that negligible current flows through it and almost no potential difference is observed across the resistor.</a:t>
            </a:r>
            <a:r>
              <a:rPr lang="en-US" sz="1800" b="0" i="0" dirty="0">
                <a:solidFill>
                  <a:srgbClr val="000000"/>
                </a:solidFill>
                <a:effectLst/>
                <a:highlight>
                  <a:srgbClr val="FFFFFF"/>
                </a:highlight>
                <a:latin typeface="Aptos" panose="020B0004020202020204" pitchFamily="34" charset="0"/>
              </a:rPr>
              <a:t> </a:t>
            </a:r>
          </a:p>
          <a:p>
            <a:pPr algn="l" rtl="0" fontAlgn="base"/>
            <a:r>
              <a:rPr lang="en-US" sz="1800" b="0" i="0" dirty="0">
                <a:solidFill>
                  <a:srgbClr val="000000"/>
                </a:solidFill>
                <a:effectLst/>
                <a:highlight>
                  <a:srgbClr val="FFFFFF"/>
                </a:highlight>
                <a:latin typeface="Aptos" panose="020B0004020202020204" pitchFamily="34" charset="0"/>
              </a:rPr>
              <a:t>VOSC provides the signal which changes the mode of the MOS-FET in such a way that for positive cycle of VOSC it is in triode region and for negative cycle it is in cutoff region. </a:t>
            </a:r>
            <a:endParaRPr lang="en-US" sz="1600" b="0" i="0" dirty="0">
              <a:solidFill>
                <a:srgbClr val="00000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Aptos" panose="020B0004020202020204" pitchFamily="34" charset="0"/>
              </a:rPr>
              <a:t>VIF is the desired output of the mixture. </a:t>
            </a:r>
            <a:endParaRPr lang="en-US" sz="1600" b="0" i="0" dirty="0">
              <a:solidFill>
                <a:srgbClr val="000000"/>
              </a:solidFill>
              <a:effectLst/>
              <a:highlight>
                <a:srgbClr val="FFFFFF"/>
              </a:highlight>
              <a:latin typeface="Segoe UI" panose="020B0502040204020203" pitchFamily="34" charset="0"/>
            </a:endParaRPr>
          </a:p>
          <a:p>
            <a:pPr algn="l" rtl="0" fontAlgn="base">
              <a:buFont typeface="Arial" panose="020B0604020202020204" pitchFamily="34" charset="0"/>
              <a:buChar char="•"/>
            </a:pPr>
            <a:endParaRPr lang="en-US" sz="1800" b="0" i="0" dirty="0">
              <a:solidFill>
                <a:srgbClr val="000000"/>
              </a:solidFill>
              <a:effectLst/>
              <a:highlight>
                <a:srgbClr val="FFFFFF"/>
              </a:highlight>
              <a:latin typeface="Aptos" panose="020B0004020202020204" pitchFamily="34" charset="0"/>
            </a:endParaRPr>
          </a:p>
          <a:p>
            <a:endParaRPr lang="en-US" dirty="0"/>
          </a:p>
        </p:txBody>
      </p:sp>
    </p:spTree>
    <p:extLst>
      <p:ext uri="{BB962C8B-B14F-4D97-AF65-F5344CB8AC3E}">
        <p14:creationId xmlns:p14="http://schemas.microsoft.com/office/powerpoint/2010/main" val="4276870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A22C-8052-D388-EFB5-A65A9B88176A}"/>
              </a:ext>
            </a:extLst>
          </p:cNvPr>
          <p:cNvSpPr>
            <a:spLocks noGrp="1"/>
          </p:cNvSpPr>
          <p:nvPr>
            <p:ph type="title"/>
          </p:nvPr>
        </p:nvSpPr>
        <p:spPr/>
        <p:txBody>
          <a:bodyPr>
            <a:normAutofit/>
          </a:bodyPr>
          <a:lstStyle/>
          <a:p>
            <a:r>
              <a:rPr lang="en-US" sz="4400" dirty="0"/>
              <a:t>MATHEMATICAL CALCULATIONS:</a:t>
            </a:r>
            <a:endParaRPr lang="en-IN" sz="4400" dirty="0"/>
          </a:p>
        </p:txBody>
      </p:sp>
      <p:sp>
        <p:nvSpPr>
          <p:cNvPr id="3" name="Content Placeholder 2">
            <a:extLst>
              <a:ext uri="{FF2B5EF4-FFF2-40B4-BE49-F238E27FC236}">
                <a16:creationId xmlns:a16="http://schemas.microsoft.com/office/drawing/2014/main" id="{E58158E8-F15E-FFCE-CB65-0273D735E112}"/>
              </a:ext>
            </a:extLst>
          </p:cNvPr>
          <p:cNvSpPr>
            <a:spLocks noGrp="1"/>
          </p:cNvSpPr>
          <p:nvPr>
            <p:ph idx="1"/>
          </p:nvPr>
        </p:nvSpPr>
        <p:spPr/>
        <p:txBody>
          <a:bodyPr>
            <a:normAutofit/>
          </a:bodyPr>
          <a:lstStyle/>
          <a:p>
            <a:r>
              <a:rPr lang="en-US" dirty="0"/>
              <a:t>Considering value of Cc = 2.8 pF (formed by connecting 2 5.6pF capacitors in series)​</a:t>
            </a:r>
          </a:p>
          <a:p>
            <a:r>
              <a:rPr lang="en-US" dirty="0"/>
              <a:t>∴ value of RBIAS should be high enough to pass frequency of 100k Hz of signal coming from oscillator. ​</a:t>
            </a:r>
          </a:p>
          <a:p>
            <a:r>
              <a:rPr lang="en-US" dirty="0"/>
              <a:t>∴ </a:t>
            </a:r>
            <a:r>
              <a:rPr lang="en-US" dirty="0" err="1"/>
              <a:t>fcutoff</a:t>
            </a:r>
            <a:r>
              <a:rPr lang="en-US" dirty="0"/>
              <a:t> = 100kHz </a:t>
            </a:r>
          </a:p>
          <a:p>
            <a:r>
              <a:rPr lang="en-US" dirty="0"/>
              <a:t>Taking fc as 90kHz so that high pass filter can easily pass 100kHz.</a:t>
            </a:r>
          </a:p>
          <a:p>
            <a:r>
              <a:rPr lang="en-US" dirty="0"/>
              <a:t>​fc = 1/(2</a:t>
            </a:r>
            <a:r>
              <a:rPr lang="el-GR" dirty="0"/>
              <a:t>π.</a:t>
            </a:r>
            <a:r>
              <a:rPr lang="en-US" dirty="0" err="1"/>
              <a:t>RBIAS.Cc</a:t>
            </a:r>
            <a:r>
              <a:rPr lang="en-US" dirty="0"/>
              <a:t>) ​</a:t>
            </a:r>
            <a:br>
              <a:rPr lang="en-US" dirty="0"/>
            </a:br>
            <a:r>
              <a:rPr lang="en-US" dirty="0"/>
              <a:t>RBIAS = 1/(2</a:t>
            </a:r>
            <a:r>
              <a:rPr lang="el-GR" dirty="0"/>
              <a:t>π.</a:t>
            </a:r>
            <a:r>
              <a:rPr lang="en-US" dirty="0"/>
              <a:t>Cc. </a:t>
            </a:r>
            <a:r>
              <a:rPr lang="en-US" dirty="0" err="1"/>
              <a:t>fcutoff</a:t>
            </a:r>
            <a:r>
              <a:rPr lang="en-US" dirty="0"/>
              <a:t>) = 631kohm.</a:t>
            </a:r>
          </a:p>
          <a:p>
            <a:r>
              <a:rPr lang="en-US" dirty="0"/>
              <a:t>​∴ RBIAS should be around 631kohm.</a:t>
            </a:r>
          </a:p>
        </p:txBody>
      </p:sp>
    </p:spTree>
    <p:extLst>
      <p:ext uri="{BB962C8B-B14F-4D97-AF65-F5344CB8AC3E}">
        <p14:creationId xmlns:p14="http://schemas.microsoft.com/office/powerpoint/2010/main" val="4247580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A22C-8052-D388-EFB5-A65A9B88176A}"/>
              </a:ext>
            </a:extLst>
          </p:cNvPr>
          <p:cNvSpPr>
            <a:spLocks noGrp="1"/>
          </p:cNvSpPr>
          <p:nvPr>
            <p:ph type="title"/>
          </p:nvPr>
        </p:nvSpPr>
        <p:spPr/>
        <p:txBody>
          <a:bodyPr>
            <a:normAutofit/>
          </a:bodyPr>
          <a:lstStyle/>
          <a:p>
            <a:r>
              <a:rPr lang="en-US" sz="4400" dirty="0"/>
              <a:t>DESIGNED CIRCUIT:</a:t>
            </a:r>
            <a:endParaRPr lang="en-IN" sz="4400" dirty="0"/>
          </a:p>
        </p:txBody>
      </p:sp>
      <p:pic>
        <p:nvPicPr>
          <p:cNvPr id="5" name="Content Placeholder 4">
            <a:extLst>
              <a:ext uri="{FF2B5EF4-FFF2-40B4-BE49-F238E27FC236}">
                <a16:creationId xmlns:a16="http://schemas.microsoft.com/office/drawing/2014/main" id="{E49AD54A-6859-0140-1643-2C85D034BC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0080" y="2015921"/>
            <a:ext cx="6408158" cy="3760788"/>
          </a:xfrm>
        </p:spPr>
      </p:pic>
    </p:spTree>
    <p:extLst>
      <p:ext uri="{BB962C8B-B14F-4D97-AF65-F5344CB8AC3E}">
        <p14:creationId xmlns:p14="http://schemas.microsoft.com/office/powerpoint/2010/main" val="2189381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B35E-A9E9-FAEB-5139-5832EE1CA785}"/>
              </a:ext>
            </a:extLst>
          </p:cNvPr>
          <p:cNvSpPr>
            <a:spLocks noGrp="1"/>
          </p:cNvSpPr>
          <p:nvPr>
            <p:ph type="title"/>
          </p:nvPr>
        </p:nvSpPr>
        <p:spPr/>
        <p:txBody>
          <a:bodyPr/>
          <a:lstStyle/>
          <a:p>
            <a:r>
              <a:rPr lang="en-US" dirty="0"/>
              <a:t>Frequency = 95kHz</a:t>
            </a:r>
            <a:endParaRPr lang="en-IN" dirty="0"/>
          </a:p>
        </p:txBody>
      </p:sp>
      <p:pic>
        <p:nvPicPr>
          <p:cNvPr id="5" name="Picture 4">
            <a:extLst>
              <a:ext uri="{FF2B5EF4-FFF2-40B4-BE49-F238E27FC236}">
                <a16:creationId xmlns:a16="http://schemas.microsoft.com/office/drawing/2014/main" id="{A9514F28-434A-2F30-81B9-7D059061B9A1}"/>
              </a:ext>
            </a:extLst>
          </p:cNvPr>
          <p:cNvPicPr>
            <a:picLocks noChangeAspect="1"/>
          </p:cNvPicPr>
          <p:nvPr/>
        </p:nvPicPr>
        <p:blipFill>
          <a:blip r:embed="rId2"/>
          <a:stretch>
            <a:fillRect/>
          </a:stretch>
        </p:blipFill>
        <p:spPr>
          <a:xfrm>
            <a:off x="1493241" y="2114025"/>
            <a:ext cx="9404059" cy="3986955"/>
          </a:xfrm>
          <a:prstGeom prst="rect">
            <a:avLst/>
          </a:prstGeom>
        </p:spPr>
      </p:pic>
    </p:spTree>
    <p:extLst>
      <p:ext uri="{BB962C8B-B14F-4D97-AF65-F5344CB8AC3E}">
        <p14:creationId xmlns:p14="http://schemas.microsoft.com/office/powerpoint/2010/main" val="979537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4B942-26A2-4D07-F1FA-FCD87F1604F7}"/>
              </a:ext>
            </a:extLst>
          </p:cNvPr>
          <p:cNvSpPr>
            <a:spLocks noGrp="1"/>
          </p:cNvSpPr>
          <p:nvPr>
            <p:ph type="title"/>
          </p:nvPr>
        </p:nvSpPr>
        <p:spPr/>
        <p:txBody>
          <a:bodyPr/>
          <a:lstStyle/>
          <a:p>
            <a:r>
              <a:rPr lang="en-US" dirty="0"/>
              <a:t>Frequency = 95kHz</a:t>
            </a:r>
            <a:endParaRPr lang="en-IN" dirty="0"/>
          </a:p>
        </p:txBody>
      </p:sp>
      <p:sp>
        <p:nvSpPr>
          <p:cNvPr id="3" name="Content Placeholder 2">
            <a:extLst>
              <a:ext uri="{FF2B5EF4-FFF2-40B4-BE49-F238E27FC236}">
                <a16:creationId xmlns:a16="http://schemas.microsoft.com/office/drawing/2014/main" id="{7CA5E8C0-3B5F-9439-BB4F-4E7494F70CCE}"/>
              </a:ext>
            </a:extLst>
          </p:cNvPr>
          <p:cNvSpPr>
            <a:spLocks noGrp="1"/>
          </p:cNvSpPr>
          <p:nvPr>
            <p:ph sz="half" idx="1"/>
          </p:nvPr>
        </p:nvSpPr>
        <p:spPr/>
        <p:txBody>
          <a:bodyPr/>
          <a:lstStyle/>
          <a:p>
            <a:r>
              <a:rPr lang="en-US" dirty="0"/>
              <a:t>Transient response of Vin vs </a:t>
            </a:r>
            <a:r>
              <a:rPr lang="en-US" dirty="0" err="1"/>
              <a:t>Vif</a:t>
            </a:r>
            <a:endParaRPr lang="en-US" dirty="0"/>
          </a:p>
          <a:p>
            <a:endParaRPr lang="en-IN" dirty="0"/>
          </a:p>
        </p:txBody>
      </p:sp>
      <p:sp>
        <p:nvSpPr>
          <p:cNvPr id="4" name="Content Placeholder 3">
            <a:extLst>
              <a:ext uri="{FF2B5EF4-FFF2-40B4-BE49-F238E27FC236}">
                <a16:creationId xmlns:a16="http://schemas.microsoft.com/office/drawing/2014/main" id="{6968861A-F046-AB24-F18A-C60E5F247E2C}"/>
              </a:ext>
            </a:extLst>
          </p:cNvPr>
          <p:cNvSpPr>
            <a:spLocks noGrp="1"/>
          </p:cNvSpPr>
          <p:nvPr>
            <p:ph sz="half" idx="2"/>
          </p:nvPr>
        </p:nvSpPr>
        <p:spPr/>
        <p:txBody>
          <a:bodyPr/>
          <a:lstStyle/>
          <a:p>
            <a:r>
              <a:rPr lang="en-US" dirty="0"/>
              <a:t>FFT plot of </a:t>
            </a:r>
            <a:r>
              <a:rPr lang="en-US" dirty="0" err="1"/>
              <a:t>Vif</a:t>
            </a:r>
            <a:endParaRPr lang="en-IN" dirty="0"/>
          </a:p>
        </p:txBody>
      </p:sp>
      <p:pic>
        <p:nvPicPr>
          <p:cNvPr id="7" name="Picture 6">
            <a:extLst>
              <a:ext uri="{FF2B5EF4-FFF2-40B4-BE49-F238E27FC236}">
                <a16:creationId xmlns:a16="http://schemas.microsoft.com/office/drawing/2014/main" id="{1B7D1900-FA7A-1030-5E0D-F8BF0DDADB8A}"/>
              </a:ext>
            </a:extLst>
          </p:cNvPr>
          <p:cNvPicPr>
            <a:picLocks noChangeAspect="1"/>
          </p:cNvPicPr>
          <p:nvPr/>
        </p:nvPicPr>
        <p:blipFill rotWithShape="1">
          <a:blip r:embed="rId2"/>
          <a:srcRect t="5253" b="52262"/>
          <a:stretch/>
        </p:blipFill>
        <p:spPr>
          <a:xfrm>
            <a:off x="716374" y="2631932"/>
            <a:ext cx="5122363" cy="3450814"/>
          </a:xfrm>
          <a:prstGeom prst="rect">
            <a:avLst/>
          </a:prstGeom>
        </p:spPr>
      </p:pic>
      <p:pic>
        <p:nvPicPr>
          <p:cNvPr id="10" name="Picture 9">
            <a:extLst>
              <a:ext uri="{FF2B5EF4-FFF2-40B4-BE49-F238E27FC236}">
                <a16:creationId xmlns:a16="http://schemas.microsoft.com/office/drawing/2014/main" id="{AC9E74DB-E962-DE8A-3AC8-53EF145EE2C7}"/>
              </a:ext>
            </a:extLst>
          </p:cNvPr>
          <p:cNvPicPr>
            <a:picLocks noChangeAspect="1"/>
          </p:cNvPicPr>
          <p:nvPr/>
        </p:nvPicPr>
        <p:blipFill>
          <a:blip r:embed="rId3"/>
          <a:stretch>
            <a:fillRect/>
          </a:stretch>
        </p:blipFill>
        <p:spPr>
          <a:xfrm>
            <a:off x="6289682" y="2631931"/>
            <a:ext cx="5635337" cy="3450815"/>
          </a:xfrm>
          <a:prstGeom prst="rect">
            <a:avLst/>
          </a:prstGeom>
        </p:spPr>
      </p:pic>
    </p:spTree>
    <p:extLst>
      <p:ext uri="{BB962C8B-B14F-4D97-AF65-F5344CB8AC3E}">
        <p14:creationId xmlns:p14="http://schemas.microsoft.com/office/powerpoint/2010/main" val="3279029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0D4B-0514-B52B-85DF-1F74D4016A72}"/>
              </a:ext>
            </a:extLst>
          </p:cNvPr>
          <p:cNvSpPr>
            <a:spLocks noGrp="1"/>
          </p:cNvSpPr>
          <p:nvPr>
            <p:ph type="title"/>
          </p:nvPr>
        </p:nvSpPr>
        <p:spPr/>
        <p:txBody>
          <a:bodyPr>
            <a:normAutofit/>
          </a:bodyPr>
          <a:lstStyle/>
          <a:p>
            <a:r>
              <a:rPr lang="en-US" sz="3600" b="0" i="0" dirty="0">
                <a:solidFill>
                  <a:srgbClr val="000000"/>
                </a:solidFill>
                <a:effectLst/>
                <a:highlight>
                  <a:srgbClr val="FFFFFF"/>
                </a:highlight>
              </a:rPr>
              <a:t>Basic implementation of a RC circuit: </a:t>
            </a:r>
            <a:endParaRPr lang="en-IN" sz="3600" dirty="0"/>
          </a:p>
        </p:txBody>
      </p:sp>
      <p:sp>
        <p:nvSpPr>
          <p:cNvPr id="3" name="Content Placeholder 2">
            <a:extLst>
              <a:ext uri="{FF2B5EF4-FFF2-40B4-BE49-F238E27FC236}">
                <a16:creationId xmlns:a16="http://schemas.microsoft.com/office/drawing/2014/main" id="{8B7F2916-95FD-66B4-1EA1-F6550640D993}"/>
              </a:ext>
            </a:extLst>
          </p:cNvPr>
          <p:cNvSpPr>
            <a:spLocks noGrp="1"/>
          </p:cNvSpPr>
          <p:nvPr>
            <p:ph idx="1"/>
          </p:nvPr>
        </p:nvSpPr>
        <p:spPr/>
        <p:txBody>
          <a:bodyPr/>
          <a:lstStyle/>
          <a:p>
            <a:pPr algn="l" rtl="0" fontAlgn="base"/>
            <a:r>
              <a:rPr lang="en-GB" sz="1800" b="0" i="0" dirty="0">
                <a:solidFill>
                  <a:srgbClr val="000000"/>
                </a:solidFill>
                <a:effectLst/>
                <a:highlight>
                  <a:srgbClr val="FFFFFF"/>
                </a:highlight>
                <a:latin typeface="Aptos Display" panose="020B0004020202020204" pitchFamily="34" charset="0"/>
              </a:rPr>
              <a:t>Resistor (R): This component restricts the flow of electric current, creating a voltage drop across its terminals according to Ohm's Law. </a:t>
            </a:r>
            <a:endParaRPr lang="en-GB"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Aptos Display" panose="020B0004020202020204" pitchFamily="34" charset="0"/>
              </a:rPr>
              <a:t>Capacitor (C): Capacitors store and release electrical energy, and their ability to pass alternating current (AC) depends on the frequency of the AC signal. The impedance of a capacitor decreases as the frequency increases, making it more conductive at higher frequencies. </a:t>
            </a:r>
            <a:endParaRPr lang="en-GB" b="0" i="0" dirty="0">
              <a:solidFill>
                <a:srgbClr val="000000"/>
              </a:solidFill>
              <a:effectLst/>
              <a:highlight>
                <a:srgbClr val="FFFFFF"/>
              </a:highlight>
              <a:latin typeface="Segoe UI" panose="020B0502040204020203" pitchFamily="34" charset="0"/>
            </a:endParaRPr>
          </a:p>
          <a:p>
            <a:endParaRPr lang="en-IN" dirty="0"/>
          </a:p>
        </p:txBody>
      </p:sp>
    </p:spTree>
    <p:extLst>
      <p:ext uri="{BB962C8B-B14F-4D97-AF65-F5344CB8AC3E}">
        <p14:creationId xmlns:p14="http://schemas.microsoft.com/office/powerpoint/2010/main" val="2543547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B35E-A9E9-FAEB-5139-5832EE1CA785}"/>
              </a:ext>
            </a:extLst>
          </p:cNvPr>
          <p:cNvSpPr>
            <a:spLocks noGrp="1"/>
          </p:cNvSpPr>
          <p:nvPr>
            <p:ph type="title"/>
          </p:nvPr>
        </p:nvSpPr>
        <p:spPr/>
        <p:txBody>
          <a:bodyPr/>
          <a:lstStyle/>
          <a:p>
            <a:r>
              <a:rPr lang="en-US" dirty="0"/>
              <a:t>Frequency = 98kHz</a:t>
            </a:r>
            <a:endParaRPr lang="en-IN" dirty="0"/>
          </a:p>
        </p:txBody>
      </p:sp>
      <p:pic>
        <p:nvPicPr>
          <p:cNvPr id="4" name="Picture 3">
            <a:extLst>
              <a:ext uri="{FF2B5EF4-FFF2-40B4-BE49-F238E27FC236}">
                <a16:creationId xmlns:a16="http://schemas.microsoft.com/office/drawing/2014/main" id="{E44E8435-D0F1-F747-E201-C75DC05F16F6}"/>
              </a:ext>
            </a:extLst>
          </p:cNvPr>
          <p:cNvPicPr>
            <a:picLocks noChangeAspect="1"/>
          </p:cNvPicPr>
          <p:nvPr/>
        </p:nvPicPr>
        <p:blipFill>
          <a:blip r:embed="rId2"/>
          <a:stretch>
            <a:fillRect/>
          </a:stretch>
        </p:blipFill>
        <p:spPr>
          <a:xfrm>
            <a:off x="1599501" y="2130804"/>
            <a:ext cx="8992998" cy="3903094"/>
          </a:xfrm>
          <a:prstGeom prst="rect">
            <a:avLst/>
          </a:prstGeom>
        </p:spPr>
      </p:pic>
    </p:spTree>
    <p:extLst>
      <p:ext uri="{BB962C8B-B14F-4D97-AF65-F5344CB8AC3E}">
        <p14:creationId xmlns:p14="http://schemas.microsoft.com/office/powerpoint/2010/main" val="2726287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4B942-26A2-4D07-F1FA-FCD87F1604F7}"/>
              </a:ext>
            </a:extLst>
          </p:cNvPr>
          <p:cNvSpPr>
            <a:spLocks noGrp="1"/>
          </p:cNvSpPr>
          <p:nvPr>
            <p:ph type="title"/>
          </p:nvPr>
        </p:nvSpPr>
        <p:spPr/>
        <p:txBody>
          <a:bodyPr/>
          <a:lstStyle/>
          <a:p>
            <a:r>
              <a:rPr lang="en-US" dirty="0"/>
              <a:t>Frequency = 98kHz</a:t>
            </a:r>
            <a:endParaRPr lang="en-IN" dirty="0"/>
          </a:p>
        </p:txBody>
      </p:sp>
      <p:sp>
        <p:nvSpPr>
          <p:cNvPr id="3" name="Content Placeholder 2">
            <a:extLst>
              <a:ext uri="{FF2B5EF4-FFF2-40B4-BE49-F238E27FC236}">
                <a16:creationId xmlns:a16="http://schemas.microsoft.com/office/drawing/2014/main" id="{7CA5E8C0-3B5F-9439-BB4F-4E7494F70CCE}"/>
              </a:ext>
            </a:extLst>
          </p:cNvPr>
          <p:cNvSpPr>
            <a:spLocks noGrp="1"/>
          </p:cNvSpPr>
          <p:nvPr>
            <p:ph sz="half" idx="1"/>
          </p:nvPr>
        </p:nvSpPr>
        <p:spPr/>
        <p:txBody>
          <a:bodyPr/>
          <a:lstStyle/>
          <a:p>
            <a:r>
              <a:rPr lang="en-US" dirty="0"/>
              <a:t>Transient response of Vin vs </a:t>
            </a:r>
            <a:r>
              <a:rPr lang="en-US" dirty="0" err="1"/>
              <a:t>Vif</a:t>
            </a:r>
            <a:endParaRPr lang="en-US" dirty="0"/>
          </a:p>
          <a:p>
            <a:endParaRPr lang="en-IN" dirty="0"/>
          </a:p>
        </p:txBody>
      </p:sp>
      <p:sp>
        <p:nvSpPr>
          <p:cNvPr id="4" name="Content Placeholder 3">
            <a:extLst>
              <a:ext uri="{FF2B5EF4-FFF2-40B4-BE49-F238E27FC236}">
                <a16:creationId xmlns:a16="http://schemas.microsoft.com/office/drawing/2014/main" id="{6968861A-F046-AB24-F18A-C60E5F247E2C}"/>
              </a:ext>
            </a:extLst>
          </p:cNvPr>
          <p:cNvSpPr>
            <a:spLocks noGrp="1"/>
          </p:cNvSpPr>
          <p:nvPr>
            <p:ph sz="half" idx="2"/>
          </p:nvPr>
        </p:nvSpPr>
        <p:spPr/>
        <p:txBody>
          <a:bodyPr/>
          <a:lstStyle/>
          <a:p>
            <a:r>
              <a:rPr lang="en-US" dirty="0"/>
              <a:t>FFT plot of </a:t>
            </a:r>
            <a:r>
              <a:rPr lang="en-US" dirty="0" err="1"/>
              <a:t>Vif</a:t>
            </a:r>
            <a:endParaRPr lang="en-IN" dirty="0"/>
          </a:p>
        </p:txBody>
      </p:sp>
      <p:pic>
        <p:nvPicPr>
          <p:cNvPr id="6" name="Picture 5">
            <a:extLst>
              <a:ext uri="{FF2B5EF4-FFF2-40B4-BE49-F238E27FC236}">
                <a16:creationId xmlns:a16="http://schemas.microsoft.com/office/drawing/2014/main" id="{A1D02441-8494-6CBD-2686-399FF0EEA060}"/>
              </a:ext>
            </a:extLst>
          </p:cNvPr>
          <p:cNvPicPr>
            <a:picLocks noChangeAspect="1"/>
          </p:cNvPicPr>
          <p:nvPr/>
        </p:nvPicPr>
        <p:blipFill>
          <a:blip r:embed="rId2"/>
          <a:stretch>
            <a:fillRect/>
          </a:stretch>
        </p:blipFill>
        <p:spPr>
          <a:xfrm>
            <a:off x="6280141" y="2665887"/>
            <a:ext cx="5734966" cy="3417002"/>
          </a:xfrm>
          <a:prstGeom prst="rect">
            <a:avLst/>
          </a:prstGeom>
        </p:spPr>
      </p:pic>
      <p:pic>
        <p:nvPicPr>
          <p:cNvPr id="9" name="Picture 8">
            <a:extLst>
              <a:ext uri="{FF2B5EF4-FFF2-40B4-BE49-F238E27FC236}">
                <a16:creationId xmlns:a16="http://schemas.microsoft.com/office/drawing/2014/main" id="{1B5F3033-63D5-2083-C317-CD17C75A3F0A}"/>
              </a:ext>
            </a:extLst>
          </p:cNvPr>
          <p:cNvPicPr>
            <a:picLocks noChangeAspect="1"/>
          </p:cNvPicPr>
          <p:nvPr/>
        </p:nvPicPr>
        <p:blipFill rotWithShape="1">
          <a:blip r:embed="rId3"/>
          <a:srcRect b="50675"/>
          <a:stretch/>
        </p:blipFill>
        <p:spPr>
          <a:xfrm>
            <a:off x="528506" y="2660076"/>
            <a:ext cx="5383354" cy="3417001"/>
          </a:xfrm>
          <a:prstGeom prst="rect">
            <a:avLst/>
          </a:prstGeom>
        </p:spPr>
      </p:pic>
    </p:spTree>
    <p:extLst>
      <p:ext uri="{BB962C8B-B14F-4D97-AF65-F5344CB8AC3E}">
        <p14:creationId xmlns:p14="http://schemas.microsoft.com/office/powerpoint/2010/main" val="2839216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B35E-A9E9-FAEB-5139-5832EE1CA785}"/>
              </a:ext>
            </a:extLst>
          </p:cNvPr>
          <p:cNvSpPr>
            <a:spLocks noGrp="1"/>
          </p:cNvSpPr>
          <p:nvPr>
            <p:ph type="title"/>
          </p:nvPr>
        </p:nvSpPr>
        <p:spPr/>
        <p:txBody>
          <a:bodyPr/>
          <a:lstStyle/>
          <a:p>
            <a:r>
              <a:rPr lang="en-US" dirty="0"/>
              <a:t>Frequency = 99kHz</a:t>
            </a:r>
            <a:endParaRPr lang="en-IN" dirty="0"/>
          </a:p>
        </p:txBody>
      </p:sp>
      <p:pic>
        <p:nvPicPr>
          <p:cNvPr id="4" name="Picture 3">
            <a:extLst>
              <a:ext uri="{FF2B5EF4-FFF2-40B4-BE49-F238E27FC236}">
                <a16:creationId xmlns:a16="http://schemas.microsoft.com/office/drawing/2014/main" id="{3D7ABF35-2CD6-58F7-163C-3718958AED28}"/>
              </a:ext>
            </a:extLst>
          </p:cNvPr>
          <p:cNvPicPr>
            <a:picLocks noChangeAspect="1"/>
          </p:cNvPicPr>
          <p:nvPr/>
        </p:nvPicPr>
        <p:blipFill>
          <a:blip r:embed="rId2"/>
          <a:stretch>
            <a:fillRect/>
          </a:stretch>
        </p:blipFill>
        <p:spPr>
          <a:xfrm>
            <a:off x="1887523" y="1957081"/>
            <a:ext cx="8623883" cy="4338018"/>
          </a:xfrm>
          <a:prstGeom prst="rect">
            <a:avLst/>
          </a:prstGeom>
        </p:spPr>
      </p:pic>
    </p:spTree>
    <p:extLst>
      <p:ext uri="{BB962C8B-B14F-4D97-AF65-F5344CB8AC3E}">
        <p14:creationId xmlns:p14="http://schemas.microsoft.com/office/powerpoint/2010/main" val="468236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4B942-26A2-4D07-F1FA-FCD87F1604F7}"/>
              </a:ext>
            </a:extLst>
          </p:cNvPr>
          <p:cNvSpPr>
            <a:spLocks noGrp="1"/>
          </p:cNvSpPr>
          <p:nvPr>
            <p:ph type="title"/>
          </p:nvPr>
        </p:nvSpPr>
        <p:spPr/>
        <p:txBody>
          <a:bodyPr/>
          <a:lstStyle/>
          <a:p>
            <a:r>
              <a:rPr lang="en-US" dirty="0"/>
              <a:t>Frequency = 99kHz</a:t>
            </a:r>
            <a:endParaRPr lang="en-IN" dirty="0"/>
          </a:p>
        </p:txBody>
      </p:sp>
      <p:sp>
        <p:nvSpPr>
          <p:cNvPr id="3" name="Content Placeholder 2">
            <a:extLst>
              <a:ext uri="{FF2B5EF4-FFF2-40B4-BE49-F238E27FC236}">
                <a16:creationId xmlns:a16="http://schemas.microsoft.com/office/drawing/2014/main" id="{7CA5E8C0-3B5F-9439-BB4F-4E7494F70CCE}"/>
              </a:ext>
            </a:extLst>
          </p:cNvPr>
          <p:cNvSpPr>
            <a:spLocks noGrp="1"/>
          </p:cNvSpPr>
          <p:nvPr>
            <p:ph sz="half" idx="1"/>
          </p:nvPr>
        </p:nvSpPr>
        <p:spPr/>
        <p:txBody>
          <a:bodyPr/>
          <a:lstStyle/>
          <a:p>
            <a:r>
              <a:rPr lang="en-US" dirty="0"/>
              <a:t>Transient response of Vin vs </a:t>
            </a:r>
            <a:r>
              <a:rPr lang="en-US" dirty="0" err="1"/>
              <a:t>Vif</a:t>
            </a:r>
            <a:endParaRPr lang="en-US" dirty="0"/>
          </a:p>
          <a:p>
            <a:endParaRPr lang="en-IN" dirty="0"/>
          </a:p>
        </p:txBody>
      </p:sp>
      <p:sp>
        <p:nvSpPr>
          <p:cNvPr id="4" name="Content Placeholder 3">
            <a:extLst>
              <a:ext uri="{FF2B5EF4-FFF2-40B4-BE49-F238E27FC236}">
                <a16:creationId xmlns:a16="http://schemas.microsoft.com/office/drawing/2014/main" id="{6968861A-F046-AB24-F18A-C60E5F247E2C}"/>
              </a:ext>
            </a:extLst>
          </p:cNvPr>
          <p:cNvSpPr>
            <a:spLocks noGrp="1"/>
          </p:cNvSpPr>
          <p:nvPr>
            <p:ph sz="half" idx="2"/>
          </p:nvPr>
        </p:nvSpPr>
        <p:spPr/>
        <p:txBody>
          <a:bodyPr/>
          <a:lstStyle/>
          <a:p>
            <a:r>
              <a:rPr lang="en-US" dirty="0"/>
              <a:t>FFT plot of </a:t>
            </a:r>
            <a:r>
              <a:rPr lang="en-US" dirty="0" err="1"/>
              <a:t>Vif</a:t>
            </a:r>
            <a:endParaRPr lang="en-IN" dirty="0"/>
          </a:p>
        </p:txBody>
      </p:sp>
      <p:pic>
        <p:nvPicPr>
          <p:cNvPr id="6" name="Picture 5">
            <a:extLst>
              <a:ext uri="{FF2B5EF4-FFF2-40B4-BE49-F238E27FC236}">
                <a16:creationId xmlns:a16="http://schemas.microsoft.com/office/drawing/2014/main" id="{2518C361-EACF-6269-115D-E4B5B8D15D09}"/>
              </a:ext>
            </a:extLst>
          </p:cNvPr>
          <p:cNvPicPr>
            <a:picLocks noChangeAspect="1"/>
          </p:cNvPicPr>
          <p:nvPr/>
        </p:nvPicPr>
        <p:blipFill rotWithShape="1">
          <a:blip r:embed="rId2"/>
          <a:srcRect b="49406"/>
          <a:stretch/>
        </p:blipFill>
        <p:spPr>
          <a:xfrm>
            <a:off x="637563" y="2605637"/>
            <a:ext cx="5274296" cy="3455438"/>
          </a:xfrm>
          <a:prstGeom prst="rect">
            <a:avLst/>
          </a:prstGeom>
        </p:spPr>
      </p:pic>
      <p:pic>
        <p:nvPicPr>
          <p:cNvPr id="9" name="Picture 8">
            <a:extLst>
              <a:ext uri="{FF2B5EF4-FFF2-40B4-BE49-F238E27FC236}">
                <a16:creationId xmlns:a16="http://schemas.microsoft.com/office/drawing/2014/main" id="{4455B36B-B1E5-79DC-A931-66FB7BFCE2A3}"/>
              </a:ext>
            </a:extLst>
          </p:cNvPr>
          <p:cNvPicPr>
            <a:picLocks noChangeAspect="1"/>
          </p:cNvPicPr>
          <p:nvPr/>
        </p:nvPicPr>
        <p:blipFill>
          <a:blip r:embed="rId3"/>
          <a:stretch>
            <a:fillRect/>
          </a:stretch>
        </p:blipFill>
        <p:spPr>
          <a:xfrm>
            <a:off x="6280143" y="2605635"/>
            <a:ext cx="5274296" cy="3455440"/>
          </a:xfrm>
          <a:prstGeom prst="rect">
            <a:avLst/>
          </a:prstGeom>
        </p:spPr>
      </p:pic>
    </p:spTree>
    <p:extLst>
      <p:ext uri="{BB962C8B-B14F-4D97-AF65-F5344CB8AC3E}">
        <p14:creationId xmlns:p14="http://schemas.microsoft.com/office/powerpoint/2010/main" val="2775951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B35E-A9E9-FAEB-5139-5832EE1CA785}"/>
              </a:ext>
            </a:extLst>
          </p:cNvPr>
          <p:cNvSpPr>
            <a:spLocks noGrp="1"/>
          </p:cNvSpPr>
          <p:nvPr>
            <p:ph type="title"/>
          </p:nvPr>
        </p:nvSpPr>
        <p:spPr/>
        <p:txBody>
          <a:bodyPr/>
          <a:lstStyle/>
          <a:p>
            <a:r>
              <a:rPr lang="en-US" dirty="0"/>
              <a:t>Frequency = 101kHz</a:t>
            </a:r>
            <a:endParaRPr lang="en-IN" dirty="0"/>
          </a:p>
        </p:txBody>
      </p:sp>
      <p:pic>
        <p:nvPicPr>
          <p:cNvPr id="4" name="Picture 3">
            <a:extLst>
              <a:ext uri="{FF2B5EF4-FFF2-40B4-BE49-F238E27FC236}">
                <a16:creationId xmlns:a16="http://schemas.microsoft.com/office/drawing/2014/main" id="{4D236380-9A07-1924-374B-8D1D93963A1A}"/>
              </a:ext>
            </a:extLst>
          </p:cNvPr>
          <p:cNvPicPr>
            <a:picLocks noChangeAspect="1"/>
          </p:cNvPicPr>
          <p:nvPr/>
        </p:nvPicPr>
        <p:blipFill>
          <a:blip r:embed="rId2"/>
          <a:stretch>
            <a:fillRect/>
          </a:stretch>
        </p:blipFill>
        <p:spPr>
          <a:xfrm>
            <a:off x="1792447" y="2113936"/>
            <a:ext cx="8607105" cy="3783525"/>
          </a:xfrm>
          <a:prstGeom prst="rect">
            <a:avLst/>
          </a:prstGeom>
        </p:spPr>
      </p:pic>
    </p:spTree>
    <p:extLst>
      <p:ext uri="{BB962C8B-B14F-4D97-AF65-F5344CB8AC3E}">
        <p14:creationId xmlns:p14="http://schemas.microsoft.com/office/powerpoint/2010/main" val="981520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4B942-26A2-4D07-F1FA-FCD87F1604F7}"/>
              </a:ext>
            </a:extLst>
          </p:cNvPr>
          <p:cNvSpPr>
            <a:spLocks noGrp="1"/>
          </p:cNvSpPr>
          <p:nvPr>
            <p:ph type="title"/>
          </p:nvPr>
        </p:nvSpPr>
        <p:spPr/>
        <p:txBody>
          <a:bodyPr/>
          <a:lstStyle/>
          <a:p>
            <a:r>
              <a:rPr lang="en-US" dirty="0"/>
              <a:t>Frequency = 101kHz</a:t>
            </a:r>
            <a:endParaRPr lang="en-IN" dirty="0"/>
          </a:p>
        </p:txBody>
      </p:sp>
      <p:sp>
        <p:nvSpPr>
          <p:cNvPr id="3" name="Content Placeholder 2">
            <a:extLst>
              <a:ext uri="{FF2B5EF4-FFF2-40B4-BE49-F238E27FC236}">
                <a16:creationId xmlns:a16="http://schemas.microsoft.com/office/drawing/2014/main" id="{7CA5E8C0-3B5F-9439-BB4F-4E7494F70CCE}"/>
              </a:ext>
            </a:extLst>
          </p:cNvPr>
          <p:cNvSpPr>
            <a:spLocks noGrp="1"/>
          </p:cNvSpPr>
          <p:nvPr>
            <p:ph sz="half" idx="1"/>
          </p:nvPr>
        </p:nvSpPr>
        <p:spPr/>
        <p:txBody>
          <a:bodyPr/>
          <a:lstStyle/>
          <a:p>
            <a:r>
              <a:rPr lang="en-US" dirty="0"/>
              <a:t>Transient response of Vin vs </a:t>
            </a:r>
            <a:r>
              <a:rPr lang="en-US" dirty="0" err="1"/>
              <a:t>Vif</a:t>
            </a:r>
            <a:endParaRPr lang="en-US" dirty="0"/>
          </a:p>
          <a:p>
            <a:endParaRPr lang="en-IN" dirty="0"/>
          </a:p>
        </p:txBody>
      </p:sp>
      <p:sp>
        <p:nvSpPr>
          <p:cNvPr id="4" name="Content Placeholder 3">
            <a:extLst>
              <a:ext uri="{FF2B5EF4-FFF2-40B4-BE49-F238E27FC236}">
                <a16:creationId xmlns:a16="http://schemas.microsoft.com/office/drawing/2014/main" id="{6968861A-F046-AB24-F18A-C60E5F247E2C}"/>
              </a:ext>
            </a:extLst>
          </p:cNvPr>
          <p:cNvSpPr>
            <a:spLocks noGrp="1"/>
          </p:cNvSpPr>
          <p:nvPr>
            <p:ph sz="half" idx="2"/>
          </p:nvPr>
        </p:nvSpPr>
        <p:spPr/>
        <p:txBody>
          <a:bodyPr/>
          <a:lstStyle/>
          <a:p>
            <a:r>
              <a:rPr lang="en-US" dirty="0"/>
              <a:t>FFT plot of </a:t>
            </a:r>
            <a:r>
              <a:rPr lang="en-US" dirty="0" err="1"/>
              <a:t>Vif</a:t>
            </a:r>
            <a:endParaRPr lang="en-IN" dirty="0"/>
          </a:p>
        </p:txBody>
      </p:sp>
      <p:pic>
        <p:nvPicPr>
          <p:cNvPr id="6" name="Picture 5">
            <a:extLst>
              <a:ext uri="{FF2B5EF4-FFF2-40B4-BE49-F238E27FC236}">
                <a16:creationId xmlns:a16="http://schemas.microsoft.com/office/drawing/2014/main" id="{FB5B9346-0B18-4EF9-B338-1576C86D7C72}"/>
              </a:ext>
            </a:extLst>
          </p:cNvPr>
          <p:cNvPicPr>
            <a:picLocks noChangeAspect="1"/>
          </p:cNvPicPr>
          <p:nvPr/>
        </p:nvPicPr>
        <p:blipFill rotWithShape="1">
          <a:blip r:embed="rId2"/>
          <a:srcRect t="54746"/>
          <a:stretch/>
        </p:blipFill>
        <p:spPr>
          <a:xfrm>
            <a:off x="822120" y="2686498"/>
            <a:ext cx="5068557" cy="3386435"/>
          </a:xfrm>
          <a:prstGeom prst="rect">
            <a:avLst/>
          </a:prstGeom>
        </p:spPr>
      </p:pic>
      <p:pic>
        <p:nvPicPr>
          <p:cNvPr id="9" name="Picture 8">
            <a:extLst>
              <a:ext uri="{FF2B5EF4-FFF2-40B4-BE49-F238E27FC236}">
                <a16:creationId xmlns:a16="http://schemas.microsoft.com/office/drawing/2014/main" id="{6FC118EE-834B-309F-8123-164DE13A38AB}"/>
              </a:ext>
            </a:extLst>
          </p:cNvPr>
          <p:cNvPicPr>
            <a:picLocks noChangeAspect="1"/>
          </p:cNvPicPr>
          <p:nvPr/>
        </p:nvPicPr>
        <p:blipFill>
          <a:blip r:embed="rId3"/>
          <a:stretch>
            <a:fillRect/>
          </a:stretch>
        </p:blipFill>
        <p:spPr>
          <a:xfrm>
            <a:off x="6301325" y="2700611"/>
            <a:ext cx="5300650" cy="3386435"/>
          </a:xfrm>
          <a:prstGeom prst="rect">
            <a:avLst/>
          </a:prstGeom>
        </p:spPr>
      </p:pic>
    </p:spTree>
    <p:extLst>
      <p:ext uri="{BB962C8B-B14F-4D97-AF65-F5344CB8AC3E}">
        <p14:creationId xmlns:p14="http://schemas.microsoft.com/office/powerpoint/2010/main" val="960829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B35E-A9E9-FAEB-5139-5832EE1CA785}"/>
              </a:ext>
            </a:extLst>
          </p:cNvPr>
          <p:cNvSpPr>
            <a:spLocks noGrp="1"/>
          </p:cNvSpPr>
          <p:nvPr>
            <p:ph type="title"/>
          </p:nvPr>
        </p:nvSpPr>
        <p:spPr/>
        <p:txBody>
          <a:bodyPr/>
          <a:lstStyle/>
          <a:p>
            <a:r>
              <a:rPr lang="en-US" dirty="0"/>
              <a:t>Frequency = 102kHz</a:t>
            </a:r>
            <a:endParaRPr lang="en-IN" dirty="0"/>
          </a:p>
        </p:txBody>
      </p:sp>
      <p:pic>
        <p:nvPicPr>
          <p:cNvPr id="4" name="Picture 3">
            <a:extLst>
              <a:ext uri="{FF2B5EF4-FFF2-40B4-BE49-F238E27FC236}">
                <a16:creationId xmlns:a16="http://schemas.microsoft.com/office/drawing/2014/main" id="{8D9B42F2-BBA6-65C4-9551-82ECC4B071DE}"/>
              </a:ext>
            </a:extLst>
          </p:cNvPr>
          <p:cNvPicPr>
            <a:picLocks noChangeAspect="1"/>
          </p:cNvPicPr>
          <p:nvPr/>
        </p:nvPicPr>
        <p:blipFill>
          <a:blip r:embed="rId2"/>
          <a:stretch>
            <a:fillRect/>
          </a:stretch>
        </p:blipFill>
        <p:spPr>
          <a:xfrm>
            <a:off x="1837189" y="2069422"/>
            <a:ext cx="8246378" cy="4088098"/>
          </a:xfrm>
          <a:prstGeom prst="rect">
            <a:avLst/>
          </a:prstGeom>
        </p:spPr>
      </p:pic>
    </p:spTree>
    <p:extLst>
      <p:ext uri="{BB962C8B-B14F-4D97-AF65-F5344CB8AC3E}">
        <p14:creationId xmlns:p14="http://schemas.microsoft.com/office/powerpoint/2010/main" val="3369497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4B942-26A2-4D07-F1FA-FCD87F1604F7}"/>
              </a:ext>
            </a:extLst>
          </p:cNvPr>
          <p:cNvSpPr>
            <a:spLocks noGrp="1"/>
          </p:cNvSpPr>
          <p:nvPr>
            <p:ph type="title"/>
          </p:nvPr>
        </p:nvSpPr>
        <p:spPr/>
        <p:txBody>
          <a:bodyPr/>
          <a:lstStyle/>
          <a:p>
            <a:r>
              <a:rPr lang="en-US" dirty="0"/>
              <a:t>Frequency = 102kHz</a:t>
            </a:r>
            <a:endParaRPr lang="en-IN" dirty="0"/>
          </a:p>
        </p:txBody>
      </p:sp>
      <p:sp>
        <p:nvSpPr>
          <p:cNvPr id="3" name="Content Placeholder 2">
            <a:extLst>
              <a:ext uri="{FF2B5EF4-FFF2-40B4-BE49-F238E27FC236}">
                <a16:creationId xmlns:a16="http://schemas.microsoft.com/office/drawing/2014/main" id="{7CA5E8C0-3B5F-9439-BB4F-4E7494F70CCE}"/>
              </a:ext>
            </a:extLst>
          </p:cNvPr>
          <p:cNvSpPr>
            <a:spLocks noGrp="1"/>
          </p:cNvSpPr>
          <p:nvPr>
            <p:ph sz="half" idx="1"/>
          </p:nvPr>
        </p:nvSpPr>
        <p:spPr/>
        <p:txBody>
          <a:bodyPr/>
          <a:lstStyle/>
          <a:p>
            <a:r>
              <a:rPr lang="en-US" dirty="0"/>
              <a:t>Transient response of Vin vs </a:t>
            </a:r>
            <a:r>
              <a:rPr lang="en-US" dirty="0" err="1"/>
              <a:t>Vif</a:t>
            </a:r>
            <a:endParaRPr lang="en-US" dirty="0"/>
          </a:p>
          <a:p>
            <a:endParaRPr lang="en-IN" dirty="0"/>
          </a:p>
        </p:txBody>
      </p:sp>
      <p:sp>
        <p:nvSpPr>
          <p:cNvPr id="4" name="Content Placeholder 3">
            <a:extLst>
              <a:ext uri="{FF2B5EF4-FFF2-40B4-BE49-F238E27FC236}">
                <a16:creationId xmlns:a16="http://schemas.microsoft.com/office/drawing/2014/main" id="{6968861A-F046-AB24-F18A-C60E5F247E2C}"/>
              </a:ext>
            </a:extLst>
          </p:cNvPr>
          <p:cNvSpPr>
            <a:spLocks noGrp="1"/>
          </p:cNvSpPr>
          <p:nvPr>
            <p:ph sz="half" idx="2"/>
          </p:nvPr>
        </p:nvSpPr>
        <p:spPr/>
        <p:txBody>
          <a:bodyPr/>
          <a:lstStyle/>
          <a:p>
            <a:r>
              <a:rPr lang="en-US" dirty="0"/>
              <a:t>FFT plot of </a:t>
            </a:r>
            <a:r>
              <a:rPr lang="en-US" dirty="0" err="1"/>
              <a:t>Vif</a:t>
            </a:r>
            <a:endParaRPr lang="en-IN" dirty="0"/>
          </a:p>
        </p:txBody>
      </p:sp>
      <p:pic>
        <p:nvPicPr>
          <p:cNvPr id="8" name="Picture 7">
            <a:extLst>
              <a:ext uri="{FF2B5EF4-FFF2-40B4-BE49-F238E27FC236}">
                <a16:creationId xmlns:a16="http://schemas.microsoft.com/office/drawing/2014/main" id="{94395C35-7973-B304-F828-D509413B665A}"/>
              </a:ext>
            </a:extLst>
          </p:cNvPr>
          <p:cNvPicPr>
            <a:picLocks noChangeAspect="1"/>
          </p:cNvPicPr>
          <p:nvPr/>
        </p:nvPicPr>
        <p:blipFill>
          <a:blip r:embed="rId2"/>
          <a:stretch>
            <a:fillRect/>
          </a:stretch>
        </p:blipFill>
        <p:spPr>
          <a:xfrm>
            <a:off x="654341" y="2633868"/>
            <a:ext cx="5236338" cy="3450878"/>
          </a:xfrm>
          <a:prstGeom prst="rect">
            <a:avLst/>
          </a:prstGeom>
        </p:spPr>
      </p:pic>
      <p:pic>
        <p:nvPicPr>
          <p:cNvPr id="10" name="Picture 9">
            <a:extLst>
              <a:ext uri="{FF2B5EF4-FFF2-40B4-BE49-F238E27FC236}">
                <a16:creationId xmlns:a16="http://schemas.microsoft.com/office/drawing/2014/main" id="{1131986B-BEC1-DDB3-3164-842969BF85B1}"/>
              </a:ext>
            </a:extLst>
          </p:cNvPr>
          <p:cNvPicPr>
            <a:picLocks noChangeAspect="1"/>
          </p:cNvPicPr>
          <p:nvPr/>
        </p:nvPicPr>
        <p:blipFill>
          <a:blip r:embed="rId3"/>
          <a:stretch>
            <a:fillRect/>
          </a:stretch>
        </p:blipFill>
        <p:spPr>
          <a:xfrm>
            <a:off x="6333618" y="2633866"/>
            <a:ext cx="5343857" cy="3450879"/>
          </a:xfrm>
          <a:prstGeom prst="rect">
            <a:avLst/>
          </a:prstGeom>
        </p:spPr>
      </p:pic>
    </p:spTree>
    <p:extLst>
      <p:ext uri="{BB962C8B-B14F-4D97-AF65-F5344CB8AC3E}">
        <p14:creationId xmlns:p14="http://schemas.microsoft.com/office/powerpoint/2010/main" val="2526157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B35E-A9E9-FAEB-5139-5832EE1CA785}"/>
              </a:ext>
            </a:extLst>
          </p:cNvPr>
          <p:cNvSpPr>
            <a:spLocks noGrp="1"/>
          </p:cNvSpPr>
          <p:nvPr>
            <p:ph type="title"/>
          </p:nvPr>
        </p:nvSpPr>
        <p:spPr/>
        <p:txBody>
          <a:bodyPr/>
          <a:lstStyle/>
          <a:p>
            <a:r>
              <a:rPr lang="en-US" dirty="0"/>
              <a:t>Frequency = 105kHz</a:t>
            </a:r>
            <a:endParaRPr lang="en-IN" dirty="0"/>
          </a:p>
        </p:txBody>
      </p:sp>
      <p:pic>
        <p:nvPicPr>
          <p:cNvPr id="4" name="Picture 3">
            <a:extLst>
              <a:ext uri="{FF2B5EF4-FFF2-40B4-BE49-F238E27FC236}">
                <a16:creationId xmlns:a16="http://schemas.microsoft.com/office/drawing/2014/main" id="{FD0138BB-948C-54B2-B45B-154D130B71BC}"/>
              </a:ext>
            </a:extLst>
          </p:cNvPr>
          <p:cNvPicPr>
            <a:picLocks noChangeAspect="1"/>
          </p:cNvPicPr>
          <p:nvPr/>
        </p:nvPicPr>
        <p:blipFill>
          <a:blip r:embed="rId2"/>
          <a:stretch>
            <a:fillRect/>
          </a:stretch>
        </p:blipFill>
        <p:spPr>
          <a:xfrm>
            <a:off x="1694576" y="2144495"/>
            <a:ext cx="8573549" cy="4013025"/>
          </a:xfrm>
          <a:prstGeom prst="rect">
            <a:avLst/>
          </a:prstGeom>
        </p:spPr>
      </p:pic>
    </p:spTree>
    <p:extLst>
      <p:ext uri="{BB962C8B-B14F-4D97-AF65-F5344CB8AC3E}">
        <p14:creationId xmlns:p14="http://schemas.microsoft.com/office/powerpoint/2010/main" val="2396228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4B942-26A2-4D07-F1FA-FCD87F1604F7}"/>
              </a:ext>
            </a:extLst>
          </p:cNvPr>
          <p:cNvSpPr>
            <a:spLocks noGrp="1"/>
          </p:cNvSpPr>
          <p:nvPr>
            <p:ph type="title"/>
          </p:nvPr>
        </p:nvSpPr>
        <p:spPr/>
        <p:txBody>
          <a:bodyPr/>
          <a:lstStyle/>
          <a:p>
            <a:r>
              <a:rPr lang="en-US" dirty="0"/>
              <a:t>Frequency = 105kHz</a:t>
            </a:r>
            <a:endParaRPr lang="en-IN" dirty="0"/>
          </a:p>
        </p:txBody>
      </p:sp>
      <p:sp>
        <p:nvSpPr>
          <p:cNvPr id="3" name="Content Placeholder 2">
            <a:extLst>
              <a:ext uri="{FF2B5EF4-FFF2-40B4-BE49-F238E27FC236}">
                <a16:creationId xmlns:a16="http://schemas.microsoft.com/office/drawing/2014/main" id="{7CA5E8C0-3B5F-9439-BB4F-4E7494F70CCE}"/>
              </a:ext>
            </a:extLst>
          </p:cNvPr>
          <p:cNvSpPr>
            <a:spLocks noGrp="1"/>
          </p:cNvSpPr>
          <p:nvPr>
            <p:ph sz="half" idx="1"/>
          </p:nvPr>
        </p:nvSpPr>
        <p:spPr/>
        <p:txBody>
          <a:bodyPr/>
          <a:lstStyle/>
          <a:p>
            <a:r>
              <a:rPr lang="en-US" dirty="0"/>
              <a:t>Transient response of Vin vs </a:t>
            </a:r>
            <a:r>
              <a:rPr lang="en-US" dirty="0" err="1"/>
              <a:t>Vif</a:t>
            </a:r>
            <a:endParaRPr lang="en-US" dirty="0"/>
          </a:p>
          <a:p>
            <a:endParaRPr lang="en-IN" dirty="0"/>
          </a:p>
        </p:txBody>
      </p:sp>
      <p:sp>
        <p:nvSpPr>
          <p:cNvPr id="4" name="Content Placeholder 3">
            <a:extLst>
              <a:ext uri="{FF2B5EF4-FFF2-40B4-BE49-F238E27FC236}">
                <a16:creationId xmlns:a16="http://schemas.microsoft.com/office/drawing/2014/main" id="{6968861A-F046-AB24-F18A-C60E5F247E2C}"/>
              </a:ext>
            </a:extLst>
          </p:cNvPr>
          <p:cNvSpPr>
            <a:spLocks noGrp="1"/>
          </p:cNvSpPr>
          <p:nvPr>
            <p:ph sz="half" idx="2"/>
          </p:nvPr>
        </p:nvSpPr>
        <p:spPr/>
        <p:txBody>
          <a:bodyPr/>
          <a:lstStyle/>
          <a:p>
            <a:r>
              <a:rPr lang="en-US" dirty="0"/>
              <a:t>FFT plot of </a:t>
            </a:r>
            <a:r>
              <a:rPr lang="en-US" dirty="0" err="1"/>
              <a:t>Vif</a:t>
            </a:r>
            <a:endParaRPr lang="en-IN" dirty="0"/>
          </a:p>
        </p:txBody>
      </p:sp>
      <p:pic>
        <p:nvPicPr>
          <p:cNvPr id="6" name="Picture 5">
            <a:extLst>
              <a:ext uri="{FF2B5EF4-FFF2-40B4-BE49-F238E27FC236}">
                <a16:creationId xmlns:a16="http://schemas.microsoft.com/office/drawing/2014/main" id="{2770EFB0-7B99-5C65-229F-9B3B2FDE5A5C}"/>
              </a:ext>
            </a:extLst>
          </p:cNvPr>
          <p:cNvPicPr>
            <a:picLocks noChangeAspect="1"/>
          </p:cNvPicPr>
          <p:nvPr/>
        </p:nvPicPr>
        <p:blipFill>
          <a:blip r:embed="rId2"/>
          <a:stretch>
            <a:fillRect/>
          </a:stretch>
        </p:blipFill>
        <p:spPr>
          <a:xfrm>
            <a:off x="755009" y="2571432"/>
            <a:ext cx="5156848" cy="3497368"/>
          </a:xfrm>
          <a:prstGeom prst="rect">
            <a:avLst/>
          </a:prstGeom>
        </p:spPr>
      </p:pic>
      <p:pic>
        <p:nvPicPr>
          <p:cNvPr id="10" name="Picture 9">
            <a:extLst>
              <a:ext uri="{FF2B5EF4-FFF2-40B4-BE49-F238E27FC236}">
                <a16:creationId xmlns:a16="http://schemas.microsoft.com/office/drawing/2014/main" id="{67122F7B-B22A-09B6-E59C-67A509F35263}"/>
              </a:ext>
            </a:extLst>
          </p:cNvPr>
          <p:cNvPicPr>
            <a:picLocks noChangeAspect="1"/>
          </p:cNvPicPr>
          <p:nvPr/>
        </p:nvPicPr>
        <p:blipFill>
          <a:blip r:embed="rId3"/>
          <a:stretch>
            <a:fillRect/>
          </a:stretch>
        </p:blipFill>
        <p:spPr>
          <a:xfrm>
            <a:off x="6454986" y="2571431"/>
            <a:ext cx="5339935" cy="3497368"/>
          </a:xfrm>
          <a:prstGeom prst="rect">
            <a:avLst/>
          </a:prstGeom>
        </p:spPr>
      </p:pic>
    </p:spTree>
    <p:extLst>
      <p:ext uri="{BB962C8B-B14F-4D97-AF65-F5344CB8AC3E}">
        <p14:creationId xmlns:p14="http://schemas.microsoft.com/office/powerpoint/2010/main" val="447716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0D4B-0514-B52B-85DF-1F74D4016A72}"/>
              </a:ext>
            </a:extLst>
          </p:cNvPr>
          <p:cNvSpPr>
            <a:spLocks noGrp="1"/>
          </p:cNvSpPr>
          <p:nvPr>
            <p:ph type="title"/>
          </p:nvPr>
        </p:nvSpPr>
        <p:spPr/>
        <p:txBody>
          <a:bodyPr>
            <a:normAutofit/>
          </a:bodyPr>
          <a:lstStyle/>
          <a:p>
            <a:r>
              <a:rPr lang="en-US" sz="3200" b="0" i="0" dirty="0">
                <a:solidFill>
                  <a:srgbClr val="000000"/>
                </a:solidFill>
                <a:effectLst/>
                <a:highlight>
                  <a:srgbClr val="FFFFFF"/>
                </a:highlight>
              </a:rPr>
              <a:t>BASIC WORKING OF A RC CIRCUIT: </a:t>
            </a:r>
            <a:endParaRPr lang="en-IN" sz="3200" dirty="0"/>
          </a:p>
        </p:txBody>
      </p:sp>
      <p:sp>
        <p:nvSpPr>
          <p:cNvPr id="3" name="Content Placeholder 2">
            <a:extLst>
              <a:ext uri="{FF2B5EF4-FFF2-40B4-BE49-F238E27FC236}">
                <a16:creationId xmlns:a16="http://schemas.microsoft.com/office/drawing/2014/main" id="{8B7F2916-95FD-66B4-1EA1-F6550640D993}"/>
              </a:ext>
            </a:extLst>
          </p:cNvPr>
          <p:cNvSpPr>
            <a:spLocks noGrp="1"/>
          </p:cNvSpPr>
          <p:nvPr>
            <p:ph idx="1"/>
          </p:nvPr>
        </p:nvSpPr>
        <p:spPr/>
        <p:txBody>
          <a:bodyPr/>
          <a:lstStyle/>
          <a:p>
            <a:pPr algn="l" rtl="0" fontAlgn="base"/>
            <a:r>
              <a:rPr lang="en-GB" sz="1800" b="0" i="0" dirty="0">
                <a:solidFill>
                  <a:srgbClr val="000000"/>
                </a:solidFill>
                <a:effectLst/>
                <a:highlight>
                  <a:srgbClr val="FFFFFF"/>
                </a:highlight>
                <a:latin typeface="Aptos" panose="020B0004020202020204" pitchFamily="34" charset="0"/>
              </a:rPr>
              <a:t>When a signal enters an RC low pass filter, both the resistor and the capacitor influence its behaviour:  </a:t>
            </a:r>
            <a:endParaRPr lang="en-GB"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Aptos" panose="020B0004020202020204" pitchFamily="34" charset="0"/>
              </a:rPr>
              <a:t>Voltage Divider: The resistor and capacitor form a voltage divider circuit. The output voltage of the filter is measured across the capacitor.  </a:t>
            </a:r>
            <a:endParaRPr lang="en-GB"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Aptos" panose="020B0004020202020204" pitchFamily="34" charset="0"/>
              </a:rPr>
              <a:t>Frequency Response: At low frequencies, the capacitor’s impedance is high relative to the resistor, so most of the input voltage appears across the capacitor, and thus, the signal passes through unchanged. At high frequencies, the capacitor’s impedance is lower, allowing more of the signal to drop across the resistor and less across the capacitor, effectively attenuating the signal. </a:t>
            </a:r>
            <a:endParaRPr lang="en-GB" b="0" i="0" dirty="0">
              <a:solidFill>
                <a:srgbClr val="000000"/>
              </a:solidFill>
              <a:effectLst/>
              <a:highlight>
                <a:srgbClr val="FFFFFF"/>
              </a:highlight>
              <a:latin typeface="Segoe UI" panose="020B0502040204020203" pitchFamily="34" charset="0"/>
            </a:endParaRPr>
          </a:p>
          <a:p>
            <a:endParaRPr lang="en-IN" dirty="0"/>
          </a:p>
        </p:txBody>
      </p:sp>
    </p:spTree>
    <p:extLst>
      <p:ext uri="{BB962C8B-B14F-4D97-AF65-F5344CB8AC3E}">
        <p14:creationId xmlns:p14="http://schemas.microsoft.com/office/powerpoint/2010/main" val="2280645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0D4B-0514-B52B-85DF-1F74D4016A72}"/>
              </a:ext>
            </a:extLst>
          </p:cNvPr>
          <p:cNvSpPr>
            <a:spLocks noGrp="1"/>
          </p:cNvSpPr>
          <p:nvPr>
            <p:ph type="title"/>
          </p:nvPr>
        </p:nvSpPr>
        <p:spPr/>
        <p:txBody>
          <a:bodyPr>
            <a:normAutofit/>
          </a:bodyPr>
          <a:lstStyle/>
          <a:p>
            <a:r>
              <a:rPr lang="en-US" sz="3200" dirty="0"/>
              <a:t>EXPLANATION OF OUTPUT:</a:t>
            </a:r>
            <a:endParaRPr lang="en-IN" sz="3200" dirty="0"/>
          </a:p>
        </p:txBody>
      </p:sp>
      <p:sp>
        <p:nvSpPr>
          <p:cNvPr id="3" name="Content Placeholder 2">
            <a:extLst>
              <a:ext uri="{FF2B5EF4-FFF2-40B4-BE49-F238E27FC236}">
                <a16:creationId xmlns:a16="http://schemas.microsoft.com/office/drawing/2014/main" id="{8B7F2916-95FD-66B4-1EA1-F6550640D993}"/>
              </a:ext>
            </a:extLst>
          </p:cNvPr>
          <p:cNvSpPr>
            <a:spLocks noGrp="1"/>
          </p:cNvSpPr>
          <p:nvPr>
            <p:ph idx="1"/>
          </p:nvPr>
        </p:nvSpPr>
        <p:spPr/>
        <p:txBody>
          <a:bodyPr>
            <a:normAutofit fontScale="85000" lnSpcReduction="10000"/>
          </a:bodyPr>
          <a:lstStyle/>
          <a:p>
            <a:r>
              <a:rPr lang="en-US" dirty="0"/>
              <a:t>The reactance of the capacitor in the above picture is given by: XC = 1/</a:t>
            </a:r>
            <a:r>
              <a:rPr lang="en-US" dirty="0" err="1"/>
              <a:t>jωC</a:t>
            </a:r>
            <a:r>
              <a:rPr lang="en-US" dirty="0"/>
              <a:t>. </a:t>
            </a:r>
          </a:p>
          <a:p>
            <a:r>
              <a:rPr lang="en-US" dirty="0"/>
              <a:t>From this formula, we can see that the reactance is inversely proportional to the angular frequency. This means that as the frequency of the input signal increases, the reactance decreases. At Low Frequencies: When ω (angular frequency) is small, </a:t>
            </a:r>
            <a:r>
              <a:rPr lang="en-US" dirty="0" err="1"/>
              <a:t>ωCR</a:t>
            </a:r>
            <a:r>
              <a:rPr lang="en-US" dirty="0"/>
              <a:t> is also insignificant compared to 1. Therefore, 1+ωCR 1 ≈1, and </a:t>
            </a:r>
            <a:r>
              <a:rPr lang="en-US" dirty="0" err="1"/>
              <a:t>Vout</a:t>
            </a:r>
            <a:r>
              <a:rPr lang="en-US" dirty="0"/>
              <a:t> ≈Vin. This indicates that low-frequency signals pass through the filter with little attenuation. </a:t>
            </a:r>
          </a:p>
          <a:p>
            <a:r>
              <a:rPr lang="en-US" dirty="0"/>
              <a:t>At High Frequencies: As ω increases, </a:t>
            </a:r>
            <a:r>
              <a:rPr lang="en-US" dirty="0" err="1"/>
              <a:t>ωCR</a:t>
            </a:r>
            <a:r>
              <a:rPr lang="en-US" dirty="0"/>
              <a:t> becomes much larger than 1. The term 1+ωCR becomes much smaller, approaching zero. Thus, </a:t>
            </a:r>
            <a:r>
              <a:rPr lang="en-US" dirty="0" err="1"/>
              <a:t>Vout</a:t>
            </a:r>
            <a:r>
              <a:rPr lang="en-US" dirty="0"/>
              <a:t> is significantly reduced compared to Vin, leading to the attenuation of high-frequency signals. The nature of the capacitor's reactance explains why a low pass filter attenuates high-frequency signals: </a:t>
            </a:r>
          </a:p>
          <a:p>
            <a:r>
              <a:rPr lang="en-US" dirty="0"/>
              <a:t>Low ω (Frequency): High reactance means fewer current flows through the capacitor, and more voltage is dropped across it, allowing the signal to pass with less attenuation. High ω (Frequency): Low reactance allows more current to flow through the capacitor, resulting in a greater voltage drop across the resistor and less across the capacitor, which means the high-frequency signal components are significantly reduced.</a:t>
            </a:r>
            <a:endParaRPr lang="en-IN" dirty="0"/>
          </a:p>
        </p:txBody>
      </p:sp>
    </p:spTree>
    <p:extLst>
      <p:ext uri="{BB962C8B-B14F-4D97-AF65-F5344CB8AC3E}">
        <p14:creationId xmlns:p14="http://schemas.microsoft.com/office/powerpoint/2010/main" val="1568627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0D4B-0514-B52B-85DF-1F74D4016A72}"/>
              </a:ext>
            </a:extLst>
          </p:cNvPr>
          <p:cNvSpPr>
            <a:spLocks noGrp="1"/>
          </p:cNvSpPr>
          <p:nvPr>
            <p:ph type="title"/>
          </p:nvPr>
        </p:nvSpPr>
        <p:spPr/>
        <p:txBody>
          <a:bodyPr>
            <a:normAutofit/>
          </a:bodyPr>
          <a:lstStyle/>
          <a:p>
            <a:r>
              <a:rPr lang="en-US" sz="3200" b="0" i="0" dirty="0">
                <a:solidFill>
                  <a:srgbClr val="000000"/>
                </a:solidFill>
                <a:effectLst/>
                <a:highlight>
                  <a:srgbClr val="FFFFFF"/>
                </a:highlight>
              </a:rPr>
              <a:t>MATHEMATICAL DERICATION OF A LOW PASS FILTER: </a:t>
            </a:r>
            <a:endParaRPr lang="en-IN" sz="3200" dirty="0"/>
          </a:p>
        </p:txBody>
      </p:sp>
      <p:sp>
        <p:nvSpPr>
          <p:cNvPr id="3" name="Content Placeholder 2">
            <a:extLst>
              <a:ext uri="{FF2B5EF4-FFF2-40B4-BE49-F238E27FC236}">
                <a16:creationId xmlns:a16="http://schemas.microsoft.com/office/drawing/2014/main" id="{8B7F2916-95FD-66B4-1EA1-F6550640D993}"/>
              </a:ext>
            </a:extLst>
          </p:cNvPr>
          <p:cNvSpPr>
            <a:spLocks noGrp="1"/>
          </p:cNvSpPr>
          <p:nvPr>
            <p:ph idx="1"/>
          </p:nvPr>
        </p:nvSpPr>
        <p:spPr/>
        <p:txBody>
          <a:bodyPr>
            <a:normAutofit fontScale="62500" lnSpcReduction="20000"/>
          </a:bodyPr>
          <a:lstStyle/>
          <a:p>
            <a:pPr algn="l" rtl="0" fontAlgn="base"/>
            <a:r>
              <a:rPr lang="en-GB" sz="1800" b="0" i="0" dirty="0">
                <a:solidFill>
                  <a:srgbClr val="000000"/>
                </a:solidFill>
                <a:effectLst/>
                <a:highlight>
                  <a:srgbClr val="FFFFFF"/>
                </a:highlight>
                <a:latin typeface="Aptos" panose="020B0004020202020204" pitchFamily="34" charset="0"/>
              </a:rPr>
              <a:t>The cutoff frequency of the low pass filter can be calculated as follows: </a:t>
            </a:r>
            <a:endParaRPr lang="en-GB"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Aptos" panose="020B0004020202020204" pitchFamily="34" charset="0"/>
              </a:rPr>
              <a:t>Using KVL: </a:t>
            </a:r>
            <a:endParaRPr lang="en-GB"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Aptos" panose="020B0004020202020204" pitchFamily="34" charset="0"/>
              </a:rPr>
              <a:t>VOUT = XC · (Vin/XC+XR), where XC and XR are the impedances of the capacitor and resistor, respectively. </a:t>
            </a:r>
            <a:endParaRPr lang="en-GB" b="0" i="0" dirty="0">
              <a:solidFill>
                <a:srgbClr val="000000"/>
              </a:solidFill>
              <a:effectLst/>
              <a:highlight>
                <a:srgbClr val="FFFFFF"/>
              </a:highlight>
              <a:latin typeface="Segoe UI" panose="020B0502040204020203" pitchFamily="34" charset="0"/>
            </a:endParaRPr>
          </a:p>
          <a:p>
            <a:pPr algn="l" rtl="0" fontAlgn="base"/>
            <a:r>
              <a:rPr lang="en-GB" sz="1800" b="0" i="0" dirty="0" err="1">
                <a:solidFill>
                  <a:srgbClr val="000000"/>
                </a:solidFill>
                <a:effectLst/>
                <a:highlight>
                  <a:srgbClr val="FFFFFF"/>
                </a:highlight>
                <a:latin typeface="Aptos" panose="020B0004020202020204" pitchFamily="34" charset="0"/>
              </a:rPr>
              <a:t>Vout</a:t>
            </a:r>
            <a:r>
              <a:rPr lang="en-GB" sz="1800" b="0" i="0" dirty="0">
                <a:solidFill>
                  <a:srgbClr val="000000"/>
                </a:solidFill>
                <a:effectLst/>
                <a:highlight>
                  <a:srgbClr val="FFFFFF"/>
                </a:highlight>
                <a:latin typeface="Aptos" panose="020B0004020202020204" pitchFamily="34" charset="0"/>
              </a:rPr>
              <a:t>/Vin = XC/XC+XR (1) </a:t>
            </a:r>
            <a:endParaRPr lang="en-GB"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Aptos" panose="020B0004020202020204" pitchFamily="34" charset="0"/>
              </a:rPr>
              <a:t>To obtain the -3dB frequency of the given response, we proceed as follows. </a:t>
            </a:r>
            <a:endParaRPr lang="en-GB"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Aptos" panose="020B0004020202020204" pitchFamily="34" charset="0"/>
              </a:rPr>
              <a:t>−3 = 20log|(</a:t>
            </a:r>
            <a:r>
              <a:rPr lang="en-GB" sz="1800" b="0" i="0" dirty="0" err="1">
                <a:solidFill>
                  <a:srgbClr val="000000"/>
                </a:solidFill>
                <a:effectLst/>
                <a:highlight>
                  <a:srgbClr val="FFFFFF"/>
                </a:highlight>
                <a:latin typeface="Aptos" panose="020B0004020202020204" pitchFamily="34" charset="0"/>
              </a:rPr>
              <a:t>Vout</a:t>
            </a:r>
            <a:r>
              <a:rPr lang="en-GB" sz="1800" b="0" i="0" dirty="0">
                <a:solidFill>
                  <a:srgbClr val="000000"/>
                </a:solidFill>
                <a:effectLst/>
                <a:highlight>
                  <a:srgbClr val="FFFFFF"/>
                </a:highlight>
                <a:latin typeface="Aptos" panose="020B0004020202020204" pitchFamily="34" charset="0"/>
              </a:rPr>
              <a:t>/Vin) | (2) </a:t>
            </a:r>
            <a:endParaRPr lang="en-GB"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Aptos" panose="020B0004020202020204" pitchFamily="34" charset="0"/>
              </a:rPr>
              <a:t>From equation (1), </a:t>
            </a:r>
            <a:endParaRPr lang="en-GB"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Aptos" panose="020B0004020202020204" pitchFamily="34" charset="0"/>
              </a:rPr>
              <a:t>|</a:t>
            </a:r>
            <a:r>
              <a:rPr lang="en-GB" sz="1800" b="0" i="0" dirty="0" err="1">
                <a:solidFill>
                  <a:srgbClr val="000000"/>
                </a:solidFill>
                <a:effectLst/>
                <a:highlight>
                  <a:srgbClr val="FFFFFF"/>
                </a:highlight>
                <a:latin typeface="Aptos" panose="020B0004020202020204" pitchFamily="34" charset="0"/>
              </a:rPr>
              <a:t>Vout</a:t>
            </a:r>
            <a:r>
              <a:rPr lang="en-GB" sz="1800" b="0" i="0" dirty="0">
                <a:solidFill>
                  <a:srgbClr val="000000"/>
                </a:solidFill>
                <a:effectLst/>
                <a:highlight>
                  <a:srgbClr val="FFFFFF"/>
                </a:highlight>
                <a:latin typeface="Aptos" panose="020B0004020202020204" pitchFamily="34" charset="0"/>
              </a:rPr>
              <a:t>/Vin| = √ (1/1+(</a:t>
            </a:r>
            <a:r>
              <a:rPr lang="en-GB" sz="1800" b="0" i="0" dirty="0" err="1">
                <a:solidFill>
                  <a:srgbClr val="000000"/>
                </a:solidFill>
                <a:effectLst/>
                <a:highlight>
                  <a:srgbClr val="FFFFFF"/>
                </a:highlight>
                <a:latin typeface="Aptos" panose="020B0004020202020204" pitchFamily="34" charset="0"/>
              </a:rPr>
              <a:t>ωRC</a:t>
            </a:r>
            <a:r>
              <a:rPr lang="en-GB" sz="1800" b="0" i="0" dirty="0">
                <a:solidFill>
                  <a:srgbClr val="000000"/>
                </a:solidFill>
                <a:effectLst/>
                <a:highlight>
                  <a:srgbClr val="FFFFFF"/>
                </a:highlight>
                <a:latin typeface="Aptos" panose="020B0004020202020204" pitchFamily="34" charset="0"/>
              </a:rPr>
              <a:t>)2) (3) </a:t>
            </a:r>
            <a:endParaRPr lang="en-GB"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Aptos" panose="020B0004020202020204" pitchFamily="34" charset="0"/>
              </a:rPr>
              <a:t>Solving equations (2) and (3), we get </a:t>
            </a:r>
            <a:endParaRPr lang="en-GB"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Aptos" panose="020B0004020202020204" pitchFamily="34" charset="0"/>
              </a:rPr>
              <a:t>ω = 1/RC </a:t>
            </a:r>
            <a:endParaRPr lang="en-GB" b="0" i="0" dirty="0">
              <a:solidFill>
                <a:srgbClr val="000000"/>
              </a:solidFill>
              <a:effectLst/>
              <a:highlight>
                <a:srgbClr val="FFFFFF"/>
              </a:highlight>
              <a:latin typeface="Segoe UI" panose="020B0502040204020203" pitchFamily="34" charset="0"/>
            </a:endParaRPr>
          </a:p>
          <a:p>
            <a:pPr algn="l" rtl="0" fontAlgn="base"/>
            <a:r>
              <a:rPr lang="en-GB" sz="1800" b="0" i="0" dirty="0" err="1">
                <a:solidFill>
                  <a:srgbClr val="000000"/>
                </a:solidFill>
                <a:effectLst/>
                <a:highlight>
                  <a:srgbClr val="FFFFFF"/>
                </a:highlight>
                <a:latin typeface="Aptos" panose="020B0004020202020204" pitchFamily="34" charset="0"/>
              </a:rPr>
              <a:t>fC</a:t>
            </a:r>
            <a:r>
              <a:rPr lang="en-GB" sz="1800" b="0" i="0" dirty="0">
                <a:solidFill>
                  <a:srgbClr val="000000"/>
                </a:solidFill>
                <a:effectLst/>
                <a:highlight>
                  <a:srgbClr val="FFFFFF"/>
                </a:highlight>
                <a:latin typeface="Aptos" panose="020B0004020202020204" pitchFamily="34" charset="0"/>
              </a:rPr>
              <a:t> = 1/2πRC, where </a:t>
            </a:r>
            <a:r>
              <a:rPr lang="en-GB" sz="1800" b="0" i="0" dirty="0" err="1">
                <a:solidFill>
                  <a:srgbClr val="000000"/>
                </a:solidFill>
                <a:effectLst/>
                <a:highlight>
                  <a:srgbClr val="FFFFFF"/>
                </a:highlight>
                <a:latin typeface="Aptos" panose="020B0004020202020204" pitchFamily="34" charset="0"/>
              </a:rPr>
              <a:t>fC</a:t>
            </a:r>
            <a:r>
              <a:rPr lang="en-GB" sz="1800" b="0" i="0" dirty="0">
                <a:solidFill>
                  <a:srgbClr val="000000"/>
                </a:solidFill>
                <a:effectLst/>
                <a:highlight>
                  <a:srgbClr val="FFFFFF"/>
                </a:highlight>
                <a:latin typeface="Aptos" panose="020B0004020202020204" pitchFamily="34" charset="0"/>
              </a:rPr>
              <a:t> is the cutoff frequency of the filter. </a:t>
            </a:r>
          </a:p>
          <a:p>
            <a:pPr algn="l" rtl="0" fontAlgn="base"/>
            <a:endParaRPr lang="en-GB" b="0" i="0" dirty="0">
              <a:solidFill>
                <a:srgbClr val="000000"/>
              </a:solidFill>
              <a:effectLst/>
              <a:highlight>
                <a:srgbClr val="FFFFFF"/>
              </a:highlight>
              <a:latin typeface="Segoe UI" panose="020B0502040204020203" pitchFamily="34" charset="0"/>
            </a:endParaRPr>
          </a:p>
          <a:p>
            <a:endParaRPr lang="en-IN" dirty="0"/>
          </a:p>
        </p:txBody>
      </p:sp>
    </p:spTree>
    <p:extLst>
      <p:ext uri="{BB962C8B-B14F-4D97-AF65-F5344CB8AC3E}">
        <p14:creationId xmlns:p14="http://schemas.microsoft.com/office/powerpoint/2010/main" val="420256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DC316AC-C87A-42AC-3E1D-EAF36331F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947" y="-75501"/>
            <a:ext cx="7737446" cy="58030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5D944AC-EAFF-87D8-A01D-1D75C08185FB}"/>
              </a:ext>
            </a:extLst>
          </p:cNvPr>
          <p:cNvSpPr txBox="1"/>
          <p:nvPr/>
        </p:nvSpPr>
        <p:spPr>
          <a:xfrm>
            <a:off x="2600587" y="5863905"/>
            <a:ext cx="5209563" cy="369332"/>
          </a:xfrm>
          <a:prstGeom prst="rect">
            <a:avLst/>
          </a:prstGeom>
          <a:noFill/>
        </p:spPr>
        <p:txBody>
          <a:bodyPr wrap="square" rtlCol="0">
            <a:spAutoFit/>
          </a:bodyPr>
          <a:lstStyle/>
          <a:p>
            <a:r>
              <a:rPr lang="en-US" sz="1800" b="0" i="0" dirty="0">
                <a:solidFill>
                  <a:srgbClr val="000000"/>
                </a:solidFill>
                <a:effectLst/>
                <a:highlight>
                  <a:srgbClr val="FFFFFF"/>
                </a:highlight>
                <a:latin typeface="Aptos" panose="020B0004020202020204" pitchFamily="34" charset="0"/>
              </a:rPr>
              <a:t>Amplitude vs frequency graph should look like this. </a:t>
            </a:r>
            <a:endParaRPr lang="en-IN" dirty="0"/>
          </a:p>
        </p:txBody>
      </p:sp>
    </p:spTree>
    <p:extLst>
      <p:ext uri="{BB962C8B-B14F-4D97-AF65-F5344CB8AC3E}">
        <p14:creationId xmlns:p14="http://schemas.microsoft.com/office/powerpoint/2010/main" val="868567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0D4B-0514-B52B-85DF-1F74D4016A72}"/>
              </a:ext>
            </a:extLst>
          </p:cNvPr>
          <p:cNvSpPr>
            <a:spLocks noGrp="1"/>
          </p:cNvSpPr>
          <p:nvPr>
            <p:ph type="title"/>
          </p:nvPr>
        </p:nvSpPr>
        <p:spPr/>
        <p:txBody>
          <a:bodyPr>
            <a:normAutofit/>
          </a:bodyPr>
          <a:lstStyle/>
          <a:p>
            <a:r>
              <a:rPr lang="en-US" sz="3200" dirty="0"/>
              <a:t>FOR THE GIVEN PROBLEM:</a:t>
            </a:r>
            <a:endParaRPr lang="en-IN" sz="3200" dirty="0"/>
          </a:p>
        </p:txBody>
      </p:sp>
      <p:sp>
        <p:nvSpPr>
          <p:cNvPr id="3" name="Content Placeholder 2">
            <a:extLst>
              <a:ext uri="{FF2B5EF4-FFF2-40B4-BE49-F238E27FC236}">
                <a16:creationId xmlns:a16="http://schemas.microsoft.com/office/drawing/2014/main" id="{8B7F2916-95FD-66B4-1EA1-F6550640D993}"/>
              </a:ext>
            </a:extLst>
          </p:cNvPr>
          <p:cNvSpPr>
            <a:spLocks noGrp="1"/>
          </p:cNvSpPr>
          <p:nvPr>
            <p:ph idx="1"/>
          </p:nvPr>
        </p:nvSpPr>
        <p:spPr/>
        <p:txBody>
          <a:bodyPr>
            <a:normAutofit/>
          </a:bodyPr>
          <a:lstStyle/>
          <a:p>
            <a:pPr algn="l" rtl="0" fontAlgn="base"/>
            <a:r>
              <a:rPr lang="en-GB" sz="1800" b="0" i="0" dirty="0">
                <a:solidFill>
                  <a:srgbClr val="000000"/>
                </a:solidFill>
                <a:effectLst/>
                <a:highlight>
                  <a:srgbClr val="FFFFFF"/>
                </a:highlight>
                <a:latin typeface="Aptos" panose="020B0004020202020204" pitchFamily="34" charset="0"/>
              </a:rPr>
              <a:t>Given that the –3dB cutoff of the low pass filter should be 2kHz. </a:t>
            </a:r>
            <a:endParaRPr lang="en-GB"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Aptos" panose="020B0004020202020204" pitchFamily="34" charset="0"/>
              </a:rPr>
              <a:t>Thus, </a:t>
            </a:r>
            <a:r>
              <a:rPr lang="en-GB" sz="1800" b="0" i="0" dirty="0" err="1">
                <a:solidFill>
                  <a:srgbClr val="000000"/>
                </a:solidFill>
                <a:effectLst/>
                <a:highlight>
                  <a:srgbClr val="FFFFFF"/>
                </a:highlight>
                <a:latin typeface="Aptos" panose="020B0004020202020204" pitchFamily="34" charset="0"/>
              </a:rPr>
              <a:t>fC</a:t>
            </a:r>
            <a:r>
              <a:rPr lang="en-GB" sz="1800" b="0" i="0" dirty="0">
                <a:solidFill>
                  <a:srgbClr val="000000"/>
                </a:solidFill>
                <a:effectLst/>
                <a:highlight>
                  <a:srgbClr val="FFFFFF"/>
                </a:highlight>
                <a:latin typeface="Aptos" panose="020B0004020202020204" pitchFamily="34" charset="0"/>
              </a:rPr>
              <a:t> should be equal to 2kHz. </a:t>
            </a:r>
            <a:endParaRPr lang="en-GB"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Aptos" panose="020B0004020202020204" pitchFamily="34" charset="0"/>
              </a:rPr>
              <a:t>2*10^3 = 1/2πRC. </a:t>
            </a:r>
            <a:endParaRPr lang="en-GB"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Aptos" panose="020B0004020202020204" pitchFamily="34" charset="0"/>
              </a:rPr>
              <a:t>Using this equation, we choose the values of R and C such that </a:t>
            </a:r>
            <a:r>
              <a:rPr lang="en-GB" sz="1800" b="0" i="0" dirty="0" err="1">
                <a:solidFill>
                  <a:srgbClr val="000000"/>
                </a:solidFill>
                <a:effectLst/>
                <a:highlight>
                  <a:srgbClr val="FFFFFF"/>
                </a:highlight>
                <a:latin typeface="Aptos" panose="020B0004020202020204" pitchFamily="34" charset="0"/>
              </a:rPr>
              <a:t>fC</a:t>
            </a:r>
            <a:r>
              <a:rPr lang="en-GB" sz="1800" b="0" i="0" dirty="0">
                <a:solidFill>
                  <a:srgbClr val="000000"/>
                </a:solidFill>
                <a:effectLst/>
                <a:highlight>
                  <a:srgbClr val="FFFFFF"/>
                </a:highlight>
                <a:latin typeface="Aptos" panose="020B0004020202020204" pitchFamily="34" charset="0"/>
              </a:rPr>
              <a:t> becomes close to 2.8kHz as if the –3dB cutoff frequency comes out to be 2kHz then there will be attenuation at 2kHz also which we do not want, we want input of 2Khz to pass through the filter without any attenuation thus taking a value of –3dB cutoff greater than 2kHz. </a:t>
            </a:r>
            <a:endParaRPr lang="en-GB"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Aptos" panose="020B0004020202020204" pitchFamily="34" charset="0"/>
              </a:rPr>
              <a:t>Taking R and C values of the low pass filter as follows: </a:t>
            </a:r>
            <a:endParaRPr lang="en-GB"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Aptos" panose="020B0004020202020204" pitchFamily="34" charset="0"/>
              </a:rPr>
              <a:t>R = 1.26kohm C = 47nF </a:t>
            </a:r>
            <a:endParaRPr lang="en-GB" b="0" i="0" dirty="0">
              <a:solidFill>
                <a:srgbClr val="000000"/>
              </a:solidFill>
              <a:effectLst/>
              <a:highlight>
                <a:srgbClr val="FFFFFF"/>
              </a:highlight>
              <a:latin typeface="Segoe UI" panose="020B0502040204020203" pitchFamily="34" charset="0"/>
            </a:endParaRPr>
          </a:p>
          <a:p>
            <a:pPr algn="l" rtl="0" fontAlgn="base"/>
            <a:endParaRPr lang="en-GB" b="0" i="0" dirty="0">
              <a:solidFill>
                <a:srgbClr val="000000"/>
              </a:solidFill>
              <a:effectLst/>
              <a:highlight>
                <a:srgbClr val="FFFFFF"/>
              </a:highlight>
              <a:latin typeface="Segoe UI" panose="020B0502040204020203" pitchFamily="34" charset="0"/>
            </a:endParaRPr>
          </a:p>
          <a:p>
            <a:endParaRPr lang="en-IN" dirty="0"/>
          </a:p>
        </p:txBody>
      </p:sp>
    </p:spTree>
    <p:extLst>
      <p:ext uri="{BB962C8B-B14F-4D97-AF65-F5344CB8AC3E}">
        <p14:creationId xmlns:p14="http://schemas.microsoft.com/office/powerpoint/2010/main" val="1073343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C5A1CA-404E-BF6A-95F7-625C101A590A}"/>
              </a:ext>
            </a:extLst>
          </p:cNvPr>
          <p:cNvSpPr>
            <a:spLocks noGrp="1"/>
          </p:cNvSpPr>
          <p:nvPr>
            <p:ph type="title"/>
          </p:nvPr>
        </p:nvSpPr>
        <p:spPr/>
        <p:txBody>
          <a:bodyPr/>
          <a:lstStyle/>
          <a:p>
            <a:r>
              <a:rPr lang="en-US" dirty="0"/>
              <a:t>CIRCUIT:</a:t>
            </a:r>
            <a:endParaRPr lang="en-IN" dirty="0"/>
          </a:p>
        </p:txBody>
      </p:sp>
      <p:sp>
        <p:nvSpPr>
          <p:cNvPr id="4" name="Text Placeholder 3">
            <a:extLst>
              <a:ext uri="{FF2B5EF4-FFF2-40B4-BE49-F238E27FC236}">
                <a16:creationId xmlns:a16="http://schemas.microsoft.com/office/drawing/2014/main" id="{33533FD8-660E-5EB1-3C97-A6342AD1C191}"/>
              </a:ext>
            </a:extLst>
          </p:cNvPr>
          <p:cNvSpPr>
            <a:spLocks noGrp="1"/>
          </p:cNvSpPr>
          <p:nvPr>
            <p:ph type="body" sz="half" idx="2"/>
          </p:nvPr>
        </p:nvSpPr>
        <p:spPr/>
        <p:txBody>
          <a:bodyPr/>
          <a:lstStyle/>
          <a:p>
            <a:endParaRPr lang="en-IN"/>
          </a:p>
        </p:txBody>
      </p:sp>
      <p:pic>
        <p:nvPicPr>
          <p:cNvPr id="4100" name="Picture 4">
            <a:extLst>
              <a:ext uri="{FF2B5EF4-FFF2-40B4-BE49-F238E27FC236}">
                <a16:creationId xmlns:a16="http://schemas.microsoft.com/office/drawing/2014/main" id="{D0DB45D9-E42F-2FCE-389F-397E2033B204}"/>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tretch>
            <a:fillRect/>
          </a:stretch>
        </p:blipFill>
        <p:spPr bwMode="auto">
          <a:xfrm>
            <a:off x="1371600" y="0"/>
            <a:ext cx="8637104" cy="455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240396"/>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{4272754A-0FB5-4BB6-BC03-C063F9104CB2}tf56160789_win32</Template>
  <TotalTime>2658</TotalTime>
  <Words>1830</Words>
  <Application>Microsoft Office PowerPoint</Application>
  <PresentationFormat>Widescreen</PresentationFormat>
  <Paragraphs>105</Paragraphs>
  <Slides>39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Aptos</vt:lpstr>
      <vt:lpstr>Aptos Display</vt:lpstr>
      <vt:lpstr>Arial</vt:lpstr>
      <vt:lpstr>Bookman Old Style</vt:lpstr>
      <vt:lpstr>Calibri</vt:lpstr>
      <vt:lpstr>Franklin Gothic Book</vt:lpstr>
      <vt:lpstr>Segoe UI</vt:lpstr>
      <vt:lpstr>system-ui</vt:lpstr>
      <vt:lpstr>Custom</vt:lpstr>
      <vt:lpstr>AEC COURSE PROJECT</vt:lpstr>
      <vt:lpstr>LOW PASS FILTER: A low pass filter (LPF) is an essential electronic component that allows signals with a frequency lower than a specific threshold, known as the cutoff frequency, to pass through it while attenuating (reducing) components of the signal that are higher than this frequency. The purpose of a low pass filter is to eliminate unwanted high-frequency noise and to smooth the output of signals.</vt:lpstr>
      <vt:lpstr>Basic implementation of a RC circuit: </vt:lpstr>
      <vt:lpstr>BASIC WORKING OF A RC CIRCUIT: </vt:lpstr>
      <vt:lpstr>EXPLANATION OF OUTPUT:</vt:lpstr>
      <vt:lpstr>MATHEMATICAL DERICATION OF A LOW PASS FILTER: </vt:lpstr>
      <vt:lpstr>PowerPoint Presentation</vt:lpstr>
      <vt:lpstr>FOR THE GIVEN PROBLEM:</vt:lpstr>
      <vt:lpstr>CIRCUIT:</vt:lpstr>
      <vt:lpstr>Frequency response (output magnitude vs frequency) from AC analysis:</vt:lpstr>
      <vt:lpstr>-3dB cutoff frequency:</vt:lpstr>
      <vt:lpstr>Transient response for 1 kHz signal:</vt:lpstr>
      <vt:lpstr>Transient response for 10 kHz signal:</vt:lpstr>
      <vt:lpstr>OBSERVATIONS:</vt:lpstr>
      <vt:lpstr>CIRCUIT:</vt:lpstr>
      <vt:lpstr>ON DSO 1kHz</vt:lpstr>
      <vt:lpstr>ON DSO 10kHz</vt:lpstr>
      <vt:lpstr>SWITCH MIXER: MOSFET works as a switch under the principle: It acts as resistor in linear or triode mode In cutoff region no current flows through it i.e. acts as open circuit.</vt:lpstr>
      <vt:lpstr>CUTOFF REGION:</vt:lpstr>
      <vt:lpstr>SATURATION REGION:</vt:lpstr>
      <vt:lpstr>PowerPoint Presentation</vt:lpstr>
      <vt:lpstr>DECIDING Vbias OF THE SWITCH:</vt:lpstr>
      <vt:lpstr>MOSFET PARAMETERS:</vt:lpstr>
      <vt:lpstr>FINDING Vth OF MOSFET:</vt:lpstr>
      <vt:lpstr>COMPONENTS OF THE SWITCH:</vt:lpstr>
      <vt:lpstr>MATHEMATICAL CALCULATIONS:</vt:lpstr>
      <vt:lpstr>DESIGNED CIRCUIT:</vt:lpstr>
      <vt:lpstr>Frequency = 95kHz</vt:lpstr>
      <vt:lpstr>Frequency = 95kHz</vt:lpstr>
      <vt:lpstr>Frequency = 98kHz</vt:lpstr>
      <vt:lpstr>Frequency = 98kHz</vt:lpstr>
      <vt:lpstr>Frequency = 99kHz</vt:lpstr>
      <vt:lpstr>Frequency = 99kHz</vt:lpstr>
      <vt:lpstr>Frequency = 101kHz</vt:lpstr>
      <vt:lpstr>Frequency = 101kHz</vt:lpstr>
      <vt:lpstr>Frequency = 102kHz</vt:lpstr>
      <vt:lpstr>Frequency = 102kHz</vt:lpstr>
      <vt:lpstr>Frequency = 105kHz</vt:lpstr>
      <vt:lpstr>Frequency = 105kHz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AEC COURSE PROJECT</dc:title>
  <dc:creator>khayati mittal</dc:creator>
  <cp:lastModifiedBy>Garima Mittal</cp:lastModifiedBy>
  <cp:revision>2</cp:revision>
  <dcterms:created xsi:type="dcterms:W3CDTF">2024-04-19T14:43:29Z</dcterms:created>
  <dcterms:modified xsi:type="dcterms:W3CDTF">2024-05-07T22:56:57Z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